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8" r:id="rId8"/>
    <p:sldId id="262" r:id="rId9"/>
    <p:sldId id="263" r:id="rId10"/>
    <p:sldId id="264" r:id="rId11"/>
    <p:sldId id="265" r:id="rId12"/>
    <p:sldId id="266" r:id="rId13"/>
    <p:sldId id="267" r:id="rId14"/>
    <p:sldId id="269" r:id="rId15"/>
  </p:sldIdLst>
  <p:sldSz cx="10693400" cy="7562850"/>
  <p:notesSz cx="10693400" cy="75628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9940"/>
    <a:srgbClr val="E8E5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500"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C7994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C79940"/>
                </a:solidFill>
                <a:latin typeface="Times New Roman"/>
                <a:cs typeface="Times New Roman"/>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5346162" cy="7560604"/>
          </a:xfrm>
          <a:prstGeom prst="rect">
            <a:avLst/>
          </a:prstGeom>
        </p:spPr>
      </p:pic>
      <p:sp>
        <p:nvSpPr>
          <p:cNvPr id="2" name="Holder 2"/>
          <p:cNvSpPr>
            <a:spLocks noGrp="1"/>
          </p:cNvSpPr>
          <p:nvPr>
            <p:ph type="title"/>
          </p:nvPr>
        </p:nvSpPr>
        <p:spPr/>
        <p:txBody>
          <a:bodyPr lIns="0" tIns="0" rIns="0" bIns="0"/>
          <a:lstStyle>
            <a:lvl1pPr>
              <a:defRPr sz="3600" b="1" i="0">
                <a:solidFill>
                  <a:srgbClr val="C7994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10693400" cy="7560945"/>
          </a:xfrm>
          <a:custGeom>
            <a:avLst/>
            <a:gdLst/>
            <a:ahLst/>
            <a:cxnLst/>
            <a:rect l="l" t="t" r="r" b="b"/>
            <a:pathLst>
              <a:path w="10693400" h="7560945">
                <a:moveTo>
                  <a:pt x="10693399" y="7560604"/>
                </a:moveTo>
                <a:lnTo>
                  <a:pt x="0" y="7560604"/>
                </a:lnTo>
                <a:lnTo>
                  <a:pt x="0" y="0"/>
                </a:lnTo>
                <a:lnTo>
                  <a:pt x="10693399" y="0"/>
                </a:lnTo>
                <a:lnTo>
                  <a:pt x="10693399" y="7560604"/>
                </a:lnTo>
                <a:close/>
              </a:path>
            </a:pathLst>
          </a:custGeom>
          <a:solidFill>
            <a:srgbClr val="F1F4F2"/>
          </a:solidFill>
        </p:spPr>
        <p:txBody>
          <a:bodyPr wrap="square" lIns="0" tIns="0" rIns="0" bIns="0" rtlCol="0"/>
          <a:lstStyle/>
          <a:p>
            <a:endParaRPr/>
          </a:p>
        </p:txBody>
      </p:sp>
      <p:sp>
        <p:nvSpPr>
          <p:cNvPr id="2" name="Holder 2"/>
          <p:cNvSpPr>
            <a:spLocks noGrp="1"/>
          </p:cNvSpPr>
          <p:nvPr>
            <p:ph type="title"/>
          </p:nvPr>
        </p:nvSpPr>
        <p:spPr>
          <a:xfrm>
            <a:off x="1557321" y="484462"/>
            <a:ext cx="7578756" cy="1038225"/>
          </a:xfrm>
          <a:prstGeom prst="rect">
            <a:avLst/>
          </a:prstGeom>
        </p:spPr>
        <p:txBody>
          <a:bodyPr wrap="square" lIns="0" tIns="0" rIns="0" bIns="0">
            <a:spAutoFit/>
          </a:bodyPr>
          <a:lstStyle>
            <a:lvl1pPr>
              <a:defRPr sz="3600" b="1" i="0">
                <a:solidFill>
                  <a:srgbClr val="C79940"/>
                </a:solidFill>
                <a:latin typeface="Times New Roman"/>
                <a:cs typeface="Times New Roman"/>
              </a:defRPr>
            </a:lvl1pPr>
          </a:lstStyle>
          <a:p>
            <a:endParaRPr/>
          </a:p>
        </p:txBody>
      </p:sp>
      <p:sp>
        <p:nvSpPr>
          <p:cNvPr id="3" name="Holder 3"/>
          <p:cNvSpPr>
            <a:spLocks noGrp="1"/>
          </p:cNvSpPr>
          <p:nvPr>
            <p:ph type="body" idx="1"/>
          </p:nvPr>
        </p:nvSpPr>
        <p:spPr>
          <a:xfrm>
            <a:off x="831150" y="2446897"/>
            <a:ext cx="9031099" cy="294830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9/7/2022</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n.grumel@info6tm.com"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n.grumel@info6tm.co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75300" y="2940297"/>
            <a:ext cx="4724400" cy="1682255"/>
          </a:xfrm>
          <a:prstGeom prst="rect">
            <a:avLst/>
          </a:prstGeom>
        </p:spPr>
        <p:txBody>
          <a:bodyPr vert="horz" wrap="square" lIns="0" tIns="262890" rIns="0" bIns="0" rtlCol="0">
            <a:spAutoFit/>
          </a:bodyPr>
          <a:lstStyle/>
          <a:p>
            <a:pPr marL="12700" marR="5080" indent="-635" algn="ctr">
              <a:lnSpc>
                <a:spcPct val="79900"/>
              </a:lnSpc>
              <a:spcBef>
                <a:spcPts val="2070"/>
              </a:spcBef>
            </a:pPr>
            <a:r>
              <a:rPr lang="fr-FR" sz="4400" spc="-185" dirty="0">
                <a:latin typeface="Tahoma"/>
                <a:cs typeface="Tahoma"/>
              </a:rPr>
              <a:t>ARTISAN</a:t>
            </a:r>
            <a:br>
              <a:rPr lang="fr-FR" sz="4400" spc="-185" dirty="0">
                <a:latin typeface="Tahoma"/>
                <a:cs typeface="Tahoma"/>
              </a:rPr>
            </a:br>
            <a:r>
              <a:rPr lang="fr-FR" sz="4400" spc="-185" dirty="0">
                <a:latin typeface="Tahoma"/>
                <a:cs typeface="Tahoma"/>
              </a:rPr>
              <a:t>TRANSPORTEUR</a:t>
            </a:r>
            <a:endParaRPr sz="4400" dirty="0">
              <a:latin typeface="Tahoma"/>
              <a:cs typeface="Tahoma"/>
            </a:endParaRPr>
          </a:p>
          <a:p>
            <a:pPr algn="ctr">
              <a:lnSpc>
                <a:spcPct val="100000"/>
              </a:lnSpc>
              <a:spcBef>
                <a:spcPts val="195"/>
              </a:spcBef>
            </a:pPr>
            <a:r>
              <a:rPr sz="2000" b="0" spc="110" dirty="0">
                <a:solidFill>
                  <a:srgbClr val="282472"/>
                </a:solidFill>
                <a:latin typeface="Tahoma"/>
                <a:cs typeface="Tahoma"/>
              </a:rPr>
              <a:t>Dossier</a:t>
            </a:r>
            <a:r>
              <a:rPr sz="2000" b="0" spc="25" dirty="0">
                <a:solidFill>
                  <a:srgbClr val="282472"/>
                </a:solidFill>
                <a:latin typeface="Tahoma"/>
                <a:cs typeface="Tahoma"/>
              </a:rPr>
              <a:t> </a:t>
            </a:r>
            <a:r>
              <a:rPr sz="2000" b="0" spc="125" dirty="0">
                <a:solidFill>
                  <a:srgbClr val="282472"/>
                </a:solidFill>
                <a:latin typeface="Tahoma"/>
                <a:cs typeface="Tahoma"/>
              </a:rPr>
              <a:t>de</a:t>
            </a:r>
            <a:r>
              <a:rPr sz="2000" b="0" spc="25" dirty="0">
                <a:solidFill>
                  <a:srgbClr val="282472"/>
                </a:solidFill>
                <a:latin typeface="Tahoma"/>
                <a:cs typeface="Tahoma"/>
              </a:rPr>
              <a:t> </a:t>
            </a:r>
            <a:r>
              <a:rPr sz="2000" b="0" spc="130" dirty="0">
                <a:solidFill>
                  <a:srgbClr val="282472"/>
                </a:solidFill>
                <a:latin typeface="Tahoma"/>
                <a:cs typeface="Tahoma"/>
              </a:rPr>
              <a:t>candidature</a:t>
            </a:r>
            <a:endParaRPr sz="2000" dirty="0">
              <a:latin typeface="Tahoma"/>
              <a:cs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8917" y="1800225"/>
            <a:ext cx="10671783" cy="2215991"/>
          </a:xfrm>
        </p:spPr>
        <p:txBody>
          <a:bodyPr/>
          <a:lstStyle/>
          <a:p>
            <a:pPr algn="ctr"/>
            <a:r>
              <a:rPr lang="fr-FR" dirty="0">
                <a:solidFill>
                  <a:srgbClr val="302E2C"/>
                </a:solidFill>
              </a:rPr>
              <a:t>Ressources humaines de l’entreprise</a:t>
            </a: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endParaRPr lang="fr-FR" dirty="0">
              <a:solidFill>
                <a:srgbClr val="302E2C"/>
              </a:solidFill>
            </a:endParaRP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393700" y="2486025"/>
            <a:ext cx="9906000" cy="2462213"/>
          </a:xfrm>
          <a:prstGeom prst="rect">
            <a:avLst/>
          </a:prstGeom>
          <a:noFill/>
        </p:spPr>
        <p:txBody>
          <a:bodyPr wrap="square">
            <a:spAutoFit/>
          </a:bodyPr>
          <a:lstStyle/>
          <a:p>
            <a:r>
              <a:rPr lang="fr-FR" sz="1400" i="1" dirty="0"/>
              <a:t>Indiquez les initiatives prises en matière de gestion des ressources humaines et de politique sociale au cours des trois dernières années (recrutement, formation, promotion…) :</a:t>
            </a:r>
          </a:p>
          <a:p>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7058025"/>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Merci de joindre des exemplaires de documents commerciaux ou autres qui illustreraient les initiatives citées.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2430CE2A-1DBB-7413-7145-ECF42C960690}"/>
              </a:ext>
            </a:extLst>
          </p:cNvPr>
          <p:cNvSpPr txBox="1"/>
          <p:nvPr/>
        </p:nvSpPr>
        <p:spPr>
          <a:xfrm>
            <a:off x="4051300" y="7134225"/>
            <a:ext cx="6515100" cy="307777"/>
          </a:xfrm>
          <a:prstGeom prst="rect">
            <a:avLst/>
          </a:prstGeom>
          <a:noFill/>
        </p:spPr>
        <p:txBody>
          <a:bodyPr wrap="square">
            <a:spAutoFit/>
          </a:bodyPr>
          <a:lstStyle/>
          <a:p>
            <a:pPr algn="r"/>
            <a:r>
              <a:rPr lang="fr-FR" sz="1400" dirty="0">
                <a:solidFill>
                  <a:srgbClr val="C79940"/>
                </a:solidFill>
              </a:rPr>
              <a:t>DOSSIER DE CANDIDATURE | ARTISAN TRANSPORTEUR 2022</a:t>
            </a:r>
          </a:p>
        </p:txBody>
      </p:sp>
    </p:spTree>
    <p:extLst>
      <p:ext uri="{BB962C8B-B14F-4D97-AF65-F5344CB8AC3E}">
        <p14:creationId xmlns:p14="http://schemas.microsoft.com/office/powerpoint/2010/main" val="1317071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8917" y="1773436"/>
            <a:ext cx="10671783" cy="553998"/>
          </a:xfrm>
        </p:spPr>
        <p:txBody>
          <a:bodyPr/>
          <a:lstStyle/>
          <a:p>
            <a:pPr algn="ctr"/>
            <a:r>
              <a:rPr lang="fr-FR" dirty="0">
                <a:solidFill>
                  <a:srgbClr val="302E2C"/>
                </a:solidFill>
              </a:rPr>
              <a:t>Historique de l’entreprise</a:t>
            </a: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353708" y="2783556"/>
            <a:ext cx="9982200" cy="3539430"/>
          </a:xfrm>
          <a:prstGeom prst="rect">
            <a:avLst/>
          </a:prstGeom>
          <a:noFill/>
        </p:spPr>
        <p:txBody>
          <a:bodyPr wrap="square">
            <a:spAutoFit/>
          </a:bodyPr>
          <a:lstStyle/>
          <a:p>
            <a:r>
              <a:rPr lang="fr-FR" sz="1400" i="1" dirty="0"/>
              <a:t>( Indiquez les faits marquants de la société, de sa création à aujourd’hui ) : </a:t>
            </a:r>
          </a:p>
          <a:p>
            <a:endParaRPr lang="fr-FR" sz="1400" i="1" dirty="0"/>
          </a:p>
          <a:p>
            <a:endParaRPr lang="fr-FR" sz="1400" i="1" dirty="0"/>
          </a:p>
          <a:p>
            <a:endParaRPr lang="fr-FR" sz="1400" i="1" dirty="0"/>
          </a:p>
          <a:p>
            <a:endParaRPr lang="fr-FR" sz="1400" i="1" dirty="0"/>
          </a:p>
          <a:p>
            <a:endParaRPr lang="fr-FR" sz="1400" i="1" dirty="0"/>
          </a:p>
          <a:p>
            <a:endParaRPr lang="fr-FR" sz="1400" i="1" dirty="0"/>
          </a:p>
          <a:p>
            <a:endParaRPr lang="fr-FR" sz="1400" i="1" dirty="0"/>
          </a:p>
          <a:p>
            <a:pPr lvl="0"/>
            <a:endParaRPr lang="fr-FR" sz="1400"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7058025"/>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Merci de joindre des exemplaires de documents commerciaux ou autres qui illustreraient les initiatives citées.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779C4595-8EA1-4F58-852D-C7CFECB91C23}"/>
              </a:ext>
            </a:extLst>
          </p:cNvPr>
          <p:cNvSpPr txBox="1"/>
          <p:nvPr/>
        </p:nvSpPr>
        <p:spPr>
          <a:xfrm>
            <a:off x="4051300" y="7134225"/>
            <a:ext cx="6515100" cy="307777"/>
          </a:xfrm>
          <a:prstGeom prst="rect">
            <a:avLst/>
          </a:prstGeom>
          <a:noFill/>
        </p:spPr>
        <p:txBody>
          <a:bodyPr wrap="square">
            <a:spAutoFit/>
          </a:bodyPr>
          <a:lstStyle/>
          <a:p>
            <a:pPr algn="r"/>
            <a:r>
              <a:rPr lang="fr-FR" sz="1400" dirty="0">
                <a:solidFill>
                  <a:srgbClr val="C79940"/>
                </a:solidFill>
              </a:rPr>
              <a:t>DOSSIER DE CANDIDATURE | ARTISAN TRANSPORTEUR 2022</a:t>
            </a:r>
          </a:p>
        </p:txBody>
      </p:sp>
    </p:spTree>
    <p:extLst>
      <p:ext uri="{BB962C8B-B14F-4D97-AF65-F5344CB8AC3E}">
        <p14:creationId xmlns:p14="http://schemas.microsoft.com/office/powerpoint/2010/main" val="578187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8916" y="1916238"/>
            <a:ext cx="10671783" cy="636389"/>
          </a:xfrm>
        </p:spPr>
        <p:txBody>
          <a:bodyPr/>
          <a:lstStyle/>
          <a:p>
            <a:pPr algn="ctr"/>
            <a:r>
              <a:rPr lang="fr-FR" dirty="0">
                <a:solidFill>
                  <a:srgbClr val="302E2C"/>
                </a:solidFill>
              </a:rPr>
              <a:t>Documents complémentaires à nous envoyer</a:t>
            </a:r>
            <a:br>
              <a:rPr lang="fr-FR" sz="3600" i="1" dirty="0">
                <a:solidFill>
                  <a:srgbClr val="E20019"/>
                </a:solidFill>
                <a:latin typeface="Verdana" panose="020B0604030504040204" pitchFamily="34" charset="0"/>
                <a:ea typeface="Verdana" panose="020B0604030504040204" pitchFamily="34" charset="0"/>
              </a:rPr>
            </a:br>
            <a:br>
              <a:rPr lang="fr-FR" dirty="0">
                <a:solidFill>
                  <a:srgbClr val="302E2C"/>
                </a:solidFill>
              </a:rPr>
            </a:br>
            <a:endParaRPr lang="fr-FR" dirty="0">
              <a:solidFill>
                <a:srgbClr val="302E2C"/>
              </a:solidFill>
            </a:endParaRP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353708" y="2820167"/>
            <a:ext cx="9982200" cy="3970318"/>
          </a:xfrm>
          <a:prstGeom prst="rect">
            <a:avLst/>
          </a:prstGeom>
          <a:noFill/>
        </p:spPr>
        <p:txBody>
          <a:bodyPr wrap="square">
            <a:spAutoFit/>
          </a:bodyPr>
          <a:lstStyle/>
          <a:p>
            <a:r>
              <a:rPr lang="fr-FR" sz="1400" i="1" dirty="0"/>
              <a:t>Merci de joindre impérativement à votre dossier :</a:t>
            </a:r>
          </a:p>
          <a:p>
            <a:endParaRPr lang="fr-FR" sz="1400" dirty="0">
              <a:latin typeface="Verdana" panose="020B0604030504040204" pitchFamily="34" charset="0"/>
              <a:ea typeface="Verdana" panose="020B0604030504040204" pitchFamily="34" charset="0"/>
              <a:cs typeface="DilleniaUPC" panose="02020603050405020304" pitchFamily="18" charset="-34"/>
            </a:endParaRPr>
          </a:p>
          <a:p>
            <a:endParaRPr lang="fr-FR" sz="1400" b="1" dirty="0">
              <a:solidFill>
                <a:srgbClr val="302E2C"/>
              </a:solidFill>
              <a:latin typeface="Times New Roman"/>
              <a:ea typeface="+mj-ea"/>
              <a:cs typeface="Times New Roman"/>
            </a:endParaRPr>
          </a:p>
          <a:p>
            <a:pPr marL="114300" indent="-285750">
              <a:buFont typeface="Wingdings" panose="05000000000000000000" pitchFamily="2" charset="2"/>
              <a:buChar char="q"/>
            </a:pPr>
            <a:r>
              <a:rPr lang="fr-FR" sz="1400" b="1" dirty="0"/>
              <a:t>Photo portrait de vous</a:t>
            </a:r>
          </a:p>
          <a:p>
            <a:pPr marL="114300" indent="-285750">
              <a:buFont typeface="Wingdings" panose="05000000000000000000" pitchFamily="2" charset="2"/>
              <a:buChar char="q"/>
            </a:pPr>
            <a:endParaRPr lang="fr-FR" sz="1400" b="1" dirty="0"/>
          </a:p>
          <a:p>
            <a:pPr indent="-171450">
              <a:buFont typeface="Wingdings" panose="05000000000000000000" pitchFamily="2" charset="2"/>
              <a:buChar char="§"/>
            </a:pPr>
            <a:endParaRPr lang="fr-FR" sz="1400" b="1" dirty="0"/>
          </a:p>
          <a:p>
            <a:pPr marL="285750" indent="-285750">
              <a:buFont typeface="Wingdings" panose="05000000000000000000" pitchFamily="2" charset="2"/>
              <a:buChar char="q"/>
            </a:pPr>
            <a:r>
              <a:rPr lang="fr-FR" sz="1400" b="1" dirty="0"/>
              <a:t>Photos de votre entreprise, vos véhicules, …</a:t>
            </a:r>
          </a:p>
          <a:p>
            <a:pPr marL="285750" indent="-285750">
              <a:buFont typeface="Wingdings" panose="05000000000000000000" pitchFamily="2" charset="2"/>
              <a:buChar char="q"/>
            </a:pPr>
            <a:endParaRPr lang="fr-FR" sz="1400" b="1" dirty="0"/>
          </a:p>
          <a:p>
            <a:pPr marL="285750" indent="-285750">
              <a:buFont typeface="Wingdings" panose="05000000000000000000" pitchFamily="2" charset="2"/>
              <a:buChar char="q"/>
            </a:pPr>
            <a:endParaRPr lang="fr-FR" sz="1400" b="1" dirty="0"/>
          </a:p>
          <a:p>
            <a:pPr marL="114300" indent="-285750">
              <a:buFont typeface="Wingdings" panose="05000000000000000000" pitchFamily="2" charset="2"/>
              <a:buChar char="q"/>
            </a:pPr>
            <a:r>
              <a:rPr lang="fr-FR" sz="1400" b="1" dirty="0"/>
              <a:t>Logo HD de votre entreprise</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7058025"/>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Merci de joindre des exemplaires de documents commerciaux ou autres qui illustreraient les initiatives citées.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940D4E68-3B6C-3884-4948-5A04B2737525}"/>
              </a:ext>
            </a:extLst>
          </p:cNvPr>
          <p:cNvSpPr txBox="1"/>
          <p:nvPr/>
        </p:nvSpPr>
        <p:spPr>
          <a:xfrm>
            <a:off x="4051300" y="7134225"/>
            <a:ext cx="6515100" cy="307777"/>
          </a:xfrm>
          <a:prstGeom prst="rect">
            <a:avLst/>
          </a:prstGeom>
          <a:noFill/>
        </p:spPr>
        <p:txBody>
          <a:bodyPr wrap="square">
            <a:spAutoFit/>
          </a:bodyPr>
          <a:lstStyle/>
          <a:p>
            <a:pPr algn="r"/>
            <a:r>
              <a:rPr lang="fr-FR" sz="1400" dirty="0">
                <a:solidFill>
                  <a:srgbClr val="C79940"/>
                </a:solidFill>
              </a:rPr>
              <a:t>DOSSIER DE CANDIDATURE | ARTISAN TRANSPORTEUR 2022</a:t>
            </a:r>
          </a:p>
        </p:txBody>
      </p:sp>
    </p:spTree>
    <p:extLst>
      <p:ext uri="{BB962C8B-B14F-4D97-AF65-F5344CB8AC3E}">
        <p14:creationId xmlns:p14="http://schemas.microsoft.com/office/powerpoint/2010/main" val="4147373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39181" y="1656367"/>
            <a:ext cx="10671783" cy="553998"/>
          </a:xfrm>
        </p:spPr>
        <p:txBody>
          <a:bodyPr/>
          <a:lstStyle/>
          <a:p>
            <a:pPr algn="ctr"/>
            <a:r>
              <a:rPr lang="fr-FR" sz="3600" i="1" dirty="0">
                <a:latin typeface="Verdana" panose="020B0604030504040204" pitchFamily="34" charset="0"/>
                <a:ea typeface="Verdana" panose="020B0604030504040204" pitchFamily="34" charset="0"/>
              </a:rPr>
              <a:t>Merci ! </a:t>
            </a: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380998" y="2341410"/>
            <a:ext cx="9982200" cy="4832092"/>
          </a:xfrm>
          <a:prstGeom prst="rect">
            <a:avLst/>
          </a:prstGeom>
          <a:noFill/>
        </p:spPr>
        <p:txBody>
          <a:bodyPr wrap="square">
            <a:spAutoFit/>
          </a:bodyPr>
          <a:lstStyle/>
          <a:p>
            <a:r>
              <a:rPr lang="fr-FR" sz="1400" dirty="0"/>
              <a:t>Merci d’avoir rempli ce dossier de candidature et d’y avoir joint les documents demandés. La rédaction </a:t>
            </a:r>
            <a:r>
              <a:rPr lang="fr-FR" sz="1400" dirty="0" err="1"/>
              <a:t>FranceRoutes</a:t>
            </a:r>
            <a:r>
              <a:rPr lang="fr-FR" sz="1400" dirty="0"/>
              <a:t> reviendra prochainement vers vous.</a:t>
            </a:r>
          </a:p>
          <a:p>
            <a:endParaRPr lang="fr-FR" sz="1400" dirty="0">
              <a:latin typeface="Verdana" panose="020B0604030504040204" pitchFamily="34" charset="0"/>
              <a:ea typeface="Verdana" panose="020B0604030504040204" pitchFamily="34" charset="0"/>
              <a:cs typeface="DilleniaUPC" panose="02020603050405020304" pitchFamily="18" charset="-34"/>
            </a:endParaRPr>
          </a:p>
          <a:p>
            <a:r>
              <a:rPr lang="fr-FR" sz="1400" dirty="0"/>
              <a:t>Pour toute question, merci de contacter : </a:t>
            </a:r>
            <a:r>
              <a:rPr lang="fr-FR" sz="1400" dirty="0">
                <a:solidFill>
                  <a:srgbClr val="0070C0"/>
                </a:solidFill>
                <a:hlinkClick r:id="rId3">
                  <a:extLst>
                    <a:ext uri="{A12FA001-AC4F-418D-AE19-62706E023703}">
                      <ahyp:hlinkClr xmlns:ahyp="http://schemas.microsoft.com/office/drawing/2018/hyperlinkcolor" val="tx"/>
                    </a:ext>
                  </a:extLst>
                </a:hlinkClick>
              </a:rPr>
              <a:t>n.grumel@info6tm.com</a:t>
            </a:r>
            <a:r>
              <a:rPr lang="fr-FR" sz="1400" dirty="0">
                <a:solidFill>
                  <a:srgbClr val="0070C0"/>
                </a:solidFill>
              </a:rPr>
              <a:t> </a:t>
            </a:r>
            <a:r>
              <a:rPr lang="fr-FR" sz="1400" dirty="0">
                <a:solidFill>
                  <a:srgbClr val="302E2C"/>
                </a:solidFill>
              </a:rPr>
              <a:t>/ 06 29 13 48 11</a:t>
            </a:r>
          </a:p>
          <a:p>
            <a:endParaRPr lang="fr-FR" sz="1400" dirty="0"/>
          </a:p>
          <a:p>
            <a:endParaRPr lang="fr-FR" sz="1400" i="1" dirty="0"/>
          </a:p>
          <a:p>
            <a:endParaRPr lang="fr-FR" sz="1400" dirty="0">
              <a:latin typeface="Verdana" panose="020B0604030504040204" pitchFamily="34" charset="0"/>
              <a:ea typeface="Verdana" panose="020B0604030504040204" pitchFamily="34" charset="0"/>
              <a:cs typeface="DilleniaUPC" panose="02020603050405020304" pitchFamily="18" charset="-34"/>
            </a:endParaRPr>
          </a:p>
          <a:p>
            <a:endParaRPr lang="fr-FR" sz="1400" b="1" dirty="0">
              <a:solidFill>
                <a:srgbClr val="302E2C"/>
              </a:solidFill>
              <a:latin typeface="Times New Roman"/>
              <a:ea typeface="+mj-ea"/>
              <a:cs typeface="Times New Roman"/>
            </a:endParaRPr>
          </a:p>
          <a:p>
            <a:r>
              <a:rPr lang="fr-FR" sz="1400" dirty="0"/>
              <a:t>Je soussigné(e)				              </a:t>
            </a:r>
          </a:p>
          <a:p>
            <a:endParaRPr lang="fr-FR" sz="1400" dirty="0"/>
          </a:p>
          <a:p>
            <a:r>
              <a:rPr lang="fr-FR" sz="1400" dirty="0"/>
              <a:t>Fonction</a:t>
            </a:r>
          </a:p>
          <a:p>
            <a:r>
              <a:rPr lang="fr-FR" sz="1400" dirty="0"/>
              <a:t> </a:t>
            </a:r>
          </a:p>
          <a:p>
            <a:r>
              <a:rPr lang="fr-FR" sz="1400" dirty="0"/>
              <a:t>Déclare sincères toutes les informations données dans ce dossier d’inscription.</a:t>
            </a:r>
          </a:p>
          <a:p>
            <a:r>
              <a:rPr lang="fr-FR" sz="1400" dirty="0"/>
              <a:t> </a:t>
            </a:r>
          </a:p>
          <a:p>
            <a:r>
              <a:rPr lang="fr-FR" sz="1400" dirty="0"/>
              <a:t>  </a:t>
            </a:r>
          </a:p>
          <a:p>
            <a:r>
              <a:rPr lang="fr-FR" sz="1400" dirty="0"/>
              <a:t>	Signature						Cachet de l’entreprise</a:t>
            </a:r>
          </a:p>
          <a:p>
            <a:r>
              <a:rPr lang="fr-FR" sz="1400" b="1" dirty="0"/>
              <a:t> </a:t>
            </a:r>
            <a:endParaRPr lang="fr-FR" sz="1400" b="1" dirty="0">
              <a:latin typeface="Verdana" panose="020B0604030504040204" pitchFamily="34" charset="0"/>
              <a:ea typeface="Verdana" panose="020B0604030504040204" pitchFamily="34" charset="0"/>
              <a:cs typeface="DilleniaUPC" panose="02020603050405020304" pitchFamily="18" charset="-34"/>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pic>
        <p:nvPicPr>
          <p:cNvPr id="3" name="object 5">
            <a:extLst>
              <a:ext uri="{FF2B5EF4-FFF2-40B4-BE49-F238E27FC236}">
                <a16:creationId xmlns:a16="http://schemas.microsoft.com/office/drawing/2014/main" id="{1807E5B1-7B7E-E9E5-22F2-1074CFDD0488}"/>
              </a:ext>
            </a:extLst>
          </p:cNvPr>
          <p:cNvPicPr/>
          <p:nvPr/>
        </p:nvPicPr>
        <p:blipFill>
          <a:blip r:embed="rId4"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F162C9C3-1F17-6ACD-9B5E-4B6B5336D825}"/>
              </a:ext>
            </a:extLst>
          </p:cNvPr>
          <p:cNvSpPr txBox="1"/>
          <p:nvPr/>
        </p:nvSpPr>
        <p:spPr>
          <a:xfrm>
            <a:off x="4051300" y="7134225"/>
            <a:ext cx="6515100" cy="307777"/>
          </a:xfrm>
          <a:prstGeom prst="rect">
            <a:avLst/>
          </a:prstGeom>
          <a:noFill/>
        </p:spPr>
        <p:txBody>
          <a:bodyPr wrap="square">
            <a:spAutoFit/>
          </a:bodyPr>
          <a:lstStyle/>
          <a:p>
            <a:pPr algn="r"/>
            <a:r>
              <a:rPr lang="fr-FR" sz="1400" dirty="0">
                <a:solidFill>
                  <a:srgbClr val="C79940"/>
                </a:solidFill>
              </a:rPr>
              <a:t>DOSSIER DE CANDIDATURE | ARTISAN TRANSPORTEUR 2022</a:t>
            </a:r>
          </a:p>
        </p:txBody>
      </p:sp>
    </p:spTree>
    <p:extLst>
      <p:ext uri="{BB962C8B-B14F-4D97-AF65-F5344CB8AC3E}">
        <p14:creationId xmlns:p14="http://schemas.microsoft.com/office/powerpoint/2010/main" val="4014492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0AC268B3-E1D2-D15D-1307-6D1BC2374096}"/>
              </a:ext>
            </a:extLst>
          </p:cNvPr>
          <p:cNvSpPr>
            <a:spLocks noGrp="1"/>
          </p:cNvSpPr>
          <p:nvPr>
            <p:ph type="body" idx="1"/>
          </p:nvPr>
        </p:nvSpPr>
        <p:spPr>
          <a:xfrm>
            <a:off x="831149" y="3324225"/>
            <a:ext cx="9031099" cy="2492990"/>
          </a:xfrm>
        </p:spPr>
        <p:txBody>
          <a:bodyPr/>
          <a:lstStyle/>
          <a:p>
            <a:pPr algn="ctr"/>
            <a:r>
              <a:rPr lang="fr-FR" sz="3600" b="1" dirty="0">
                <a:solidFill>
                  <a:srgbClr val="C79940"/>
                </a:solidFill>
              </a:rPr>
              <a:t>La rédaction de France Routes</a:t>
            </a:r>
            <a:endParaRPr lang="fr-FR" sz="2000" b="1" dirty="0">
              <a:solidFill>
                <a:srgbClr val="C79940"/>
              </a:solidFill>
            </a:endParaRPr>
          </a:p>
          <a:p>
            <a:pPr algn="ctr"/>
            <a:r>
              <a:rPr lang="fr-FR" dirty="0">
                <a:solidFill>
                  <a:srgbClr val="0070C0"/>
                </a:solidFill>
                <a:hlinkClick r:id="rId2">
                  <a:extLst>
                    <a:ext uri="{A12FA001-AC4F-418D-AE19-62706E023703}">
                      <ahyp:hlinkClr xmlns:ahyp="http://schemas.microsoft.com/office/drawing/2018/hyperlinkcolor" val="tx"/>
                    </a:ext>
                  </a:extLst>
                </a:hlinkClick>
              </a:rPr>
              <a:t>n.grumel@info6tm.com</a:t>
            </a:r>
            <a:r>
              <a:rPr lang="fr-FR" dirty="0">
                <a:solidFill>
                  <a:srgbClr val="0070C0"/>
                </a:solidFill>
              </a:rPr>
              <a:t> </a:t>
            </a:r>
            <a:r>
              <a:rPr lang="fr-FR" dirty="0">
                <a:solidFill>
                  <a:srgbClr val="302E2C"/>
                </a:solidFill>
              </a:rPr>
              <a:t>/ 06 29 13 48 11</a:t>
            </a:r>
          </a:p>
          <a:p>
            <a:pPr algn="ctr"/>
            <a:endParaRPr lang="fr-FR" dirty="0">
              <a:solidFill>
                <a:srgbClr val="302E2C"/>
              </a:solidFill>
            </a:endParaRPr>
          </a:p>
          <a:p>
            <a:pPr algn="ctr"/>
            <a:endParaRPr lang="fr-FR" dirty="0">
              <a:solidFill>
                <a:srgbClr val="302E2C"/>
              </a:solidFill>
            </a:endParaRPr>
          </a:p>
          <a:p>
            <a:pPr algn="ctr"/>
            <a:r>
              <a:rPr lang="fr-FR" b="1" dirty="0">
                <a:solidFill>
                  <a:srgbClr val="302E2C"/>
                </a:solidFill>
              </a:rPr>
              <a:t>Date limite de retour des dossiers :</a:t>
            </a:r>
          </a:p>
          <a:p>
            <a:pPr algn="ctr"/>
            <a:r>
              <a:rPr lang="fr-FR" b="1" dirty="0">
                <a:solidFill>
                  <a:srgbClr val="C00000"/>
                </a:solidFill>
              </a:rPr>
              <a:t>Vendredi 30 SEPTEMBRE 2022</a:t>
            </a:r>
          </a:p>
          <a:p>
            <a:pPr algn="ctr">
              <a:spcAft>
                <a:spcPts val="0"/>
              </a:spcAft>
            </a:pPr>
            <a:endParaRPr lang="fr-FR" b="1" spc="100" dirty="0">
              <a:solidFill>
                <a:schemeClr val="bg1"/>
              </a:solidFill>
              <a:highlight>
                <a:srgbClr val="FF0000"/>
              </a:highlight>
              <a:latin typeface="Verdana" panose="020B0604030504040204" pitchFamily="34" charset="0"/>
              <a:ea typeface="Verdana" panose="020B0604030504040204" pitchFamily="34" charset="0"/>
              <a:cs typeface="Times New Roman" panose="02020603050405020304" pitchFamily="18" charset="0"/>
            </a:endParaRPr>
          </a:p>
          <a:p>
            <a:endParaRPr lang="fr-FR" dirty="0"/>
          </a:p>
        </p:txBody>
      </p:sp>
      <p:pic>
        <p:nvPicPr>
          <p:cNvPr id="1026" name="Picture 2" descr="Contacts - ugitech.com">
            <a:extLst>
              <a:ext uri="{FF2B5EF4-FFF2-40B4-BE49-F238E27FC236}">
                <a16:creationId xmlns:a16="http://schemas.microsoft.com/office/drawing/2014/main" id="{89C731D1-63E9-6DF4-BCF0-8003C63D86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561" b="13096"/>
          <a:stretch/>
        </p:blipFill>
        <p:spPr bwMode="auto">
          <a:xfrm>
            <a:off x="0" y="-180975"/>
            <a:ext cx="10693400" cy="3124199"/>
          </a:xfrm>
          <a:prstGeom prst="rect">
            <a:avLst/>
          </a:prstGeom>
          <a:noFill/>
          <a:extLst>
            <a:ext uri="{909E8E84-426E-40DD-AFC4-6F175D3DCCD1}">
              <a14:hiddenFill xmlns:a14="http://schemas.microsoft.com/office/drawing/2010/main">
                <a:solidFill>
                  <a:srgbClr val="FFFFFF"/>
                </a:solidFill>
              </a14:hiddenFill>
            </a:ext>
          </a:extLst>
        </p:spPr>
      </p:pic>
      <p:pic>
        <p:nvPicPr>
          <p:cNvPr id="10" name="object 5">
            <a:extLst>
              <a:ext uri="{FF2B5EF4-FFF2-40B4-BE49-F238E27FC236}">
                <a16:creationId xmlns:a16="http://schemas.microsoft.com/office/drawing/2014/main" id="{5A56D261-67B9-3C6B-8B9C-B723112A79E8}"/>
              </a:ext>
            </a:extLst>
          </p:cNvPr>
          <p:cNvPicPr/>
          <p:nvPr/>
        </p:nvPicPr>
        <p:blipFill>
          <a:blip r:embed="rId4" cstate="print"/>
          <a:stretch>
            <a:fillRect/>
          </a:stretch>
        </p:blipFill>
        <p:spPr>
          <a:xfrm>
            <a:off x="4503986" y="5991225"/>
            <a:ext cx="1685424" cy="1066482"/>
          </a:xfrm>
          <a:prstGeom prst="rect">
            <a:avLst/>
          </a:prstGeom>
        </p:spPr>
      </p:pic>
    </p:spTree>
    <p:extLst>
      <p:ext uri="{BB962C8B-B14F-4D97-AF65-F5344CB8AC3E}">
        <p14:creationId xmlns:p14="http://schemas.microsoft.com/office/powerpoint/2010/main" val="2938610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61582" y="1"/>
            <a:ext cx="3266440" cy="7560945"/>
          </a:xfrm>
          <a:custGeom>
            <a:avLst/>
            <a:gdLst/>
            <a:ahLst/>
            <a:cxnLst/>
            <a:rect l="l" t="t" r="r" b="b"/>
            <a:pathLst>
              <a:path w="3266440" h="7560945">
                <a:moveTo>
                  <a:pt x="3266104" y="7560604"/>
                </a:moveTo>
                <a:lnTo>
                  <a:pt x="0" y="7560604"/>
                </a:lnTo>
                <a:lnTo>
                  <a:pt x="0" y="0"/>
                </a:lnTo>
                <a:lnTo>
                  <a:pt x="3266104" y="0"/>
                </a:lnTo>
                <a:lnTo>
                  <a:pt x="3266104" y="7560604"/>
                </a:lnTo>
                <a:close/>
              </a:path>
            </a:pathLst>
          </a:custGeom>
          <a:solidFill>
            <a:srgbClr val="BEA7A6">
              <a:alpha val="19999"/>
            </a:srgbClr>
          </a:solidFill>
        </p:spPr>
        <p:txBody>
          <a:bodyPr wrap="square" lIns="0" tIns="0" rIns="0" bIns="0" rtlCol="0"/>
          <a:lstStyle/>
          <a:p>
            <a:endParaRPr/>
          </a:p>
        </p:txBody>
      </p:sp>
      <p:sp>
        <p:nvSpPr>
          <p:cNvPr id="3" name="object 3"/>
          <p:cNvSpPr/>
          <p:nvPr/>
        </p:nvSpPr>
        <p:spPr>
          <a:xfrm>
            <a:off x="497074" y="1570778"/>
            <a:ext cx="5408930" cy="28575"/>
          </a:xfrm>
          <a:custGeom>
            <a:avLst/>
            <a:gdLst/>
            <a:ahLst/>
            <a:cxnLst/>
            <a:rect l="l" t="t" r="r" b="b"/>
            <a:pathLst>
              <a:path w="5408930" h="28575">
                <a:moveTo>
                  <a:pt x="5408593" y="28566"/>
                </a:moveTo>
                <a:lnTo>
                  <a:pt x="0" y="28566"/>
                </a:lnTo>
                <a:lnTo>
                  <a:pt x="0" y="0"/>
                </a:lnTo>
                <a:lnTo>
                  <a:pt x="5408593" y="0"/>
                </a:lnTo>
                <a:lnTo>
                  <a:pt x="5408593" y="28566"/>
                </a:lnTo>
                <a:close/>
              </a:path>
            </a:pathLst>
          </a:custGeom>
          <a:solidFill>
            <a:srgbClr val="2F2E2B"/>
          </a:solidFill>
        </p:spPr>
        <p:txBody>
          <a:bodyPr wrap="square" lIns="0" tIns="0" rIns="0" bIns="0" rtlCol="0"/>
          <a:lstStyle/>
          <a:p>
            <a:endParaRPr/>
          </a:p>
        </p:txBody>
      </p:sp>
      <p:sp>
        <p:nvSpPr>
          <p:cNvPr id="4" name="object 4"/>
          <p:cNvSpPr/>
          <p:nvPr/>
        </p:nvSpPr>
        <p:spPr>
          <a:xfrm>
            <a:off x="9574834" y="6297078"/>
            <a:ext cx="742950" cy="771525"/>
          </a:xfrm>
          <a:custGeom>
            <a:avLst/>
            <a:gdLst/>
            <a:ahLst/>
            <a:cxnLst/>
            <a:rect l="l" t="t" r="r" b="b"/>
            <a:pathLst>
              <a:path w="742950" h="771525">
                <a:moveTo>
                  <a:pt x="742721" y="0"/>
                </a:moveTo>
                <a:lnTo>
                  <a:pt x="652602" y="0"/>
                </a:lnTo>
                <a:lnTo>
                  <a:pt x="652602" y="680872"/>
                </a:lnTo>
                <a:lnTo>
                  <a:pt x="0" y="680872"/>
                </a:lnTo>
                <a:lnTo>
                  <a:pt x="0" y="771220"/>
                </a:lnTo>
                <a:lnTo>
                  <a:pt x="742721" y="771220"/>
                </a:lnTo>
                <a:lnTo>
                  <a:pt x="742721" y="680872"/>
                </a:lnTo>
                <a:lnTo>
                  <a:pt x="742721" y="0"/>
                </a:lnTo>
                <a:close/>
              </a:path>
            </a:pathLst>
          </a:custGeom>
          <a:solidFill>
            <a:srgbClr val="2F2E2B"/>
          </a:solidFill>
        </p:spPr>
        <p:txBody>
          <a:bodyPr wrap="square" lIns="0" tIns="0" rIns="0" bIns="0" rtlCol="0"/>
          <a:lstStyle/>
          <a:p>
            <a:endParaRPr/>
          </a:p>
        </p:txBody>
      </p:sp>
      <p:pic>
        <p:nvPicPr>
          <p:cNvPr id="5" name="object 5"/>
          <p:cNvPicPr/>
          <p:nvPr/>
        </p:nvPicPr>
        <p:blipFill>
          <a:blip r:embed="rId2" cstate="print"/>
          <a:stretch>
            <a:fillRect/>
          </a:stretch>
        </p:blipFill>
        <p:spPr>
          <a:xfrm>
            <a:off x="2358266" y="5998405"/>
            <a:ext cx="1685424" cy="1066482"/>
          </a:xfrm>
          <a:prstGeom prst="rect">
            <a:avLst/>
          </a:prstGeom>
        </p:spPr>
      </p:pic>
      <p:pic>
        <p:nvPicPr>
          <p:cNvPr id="6" name="object 6"/>
          <p:cNvPicPr/>
          <p:nvPr/>
        </p:nvPicPr>
        <p:blipFill>
          <a:blip r:embed="rId3" cstate="print"/>
          <a:stretch>
            <a:fillRect/>
          </a:stretch>
        </p:blipFill>
        <p:spPr>
          <a:xfrm>
            <a:off x="6489700" y="372233"/>
            <a:ext cx="2077948" cy="3329554"/>
          </a:xfrm>
          <a:prstGeom prst="rect">
            <a:avLst/>
          </a:prstGeom>
        </p:spPr>
      </p:pic>
      <p:sp>
        <p:nvSpPr>
          <p:cNvPr id="7" name="object 7"/>
          <p:cNvSpPr txBox="1">
            <a:spLocks noGrp="1"/>
          </p:cNvSpPr>
          <p:nvPr>
            <p:ph type="title"/>
          </p:nvPr>
        </p:nvSpPr>
        <p:spPr>
          <a:xfrm>
            <a:off x="588546" y="1068172"/>
            <a:ext cx="5174615" cy="390492"/>
          </a:xfrm>
          <a:prstGeom prst="rect">
            <a:avLst/>
          </a:prstGeom>
        </p:spPr>
        <p:txBody>
          <a:bodyPr vert="horz" wrap="square" lIns="0" tIns="13335" rIns="0" bIns="0" rtlCol="0">
            <a:spAutoFit/>
          </a:bodyPr>
          <a:lstStyle/>
          <a:p>
            <a:pPr marL="12700">
              <a:lnSpc>
                <a:spcPct val="100000"/>
              </a:lnSpc>
              <a:spcBef>
                <a:spcPts val="105"/>
              </a:spcBef>
            </a:pPr>
            <a:r>
              <a:rPr sz="2450" spc="155" dirty="0"/>
              <a:t>D</a:t>
            </a:r>
            <a:r>
              <a:rPr sz="2450" spc="60" dirty="0"/>
              <a:t>O</a:t>
            </a:r>
            <a:r>
              <a:rPr sz="2450" spc="90" dirty="0"/>
              <a:t>SS</a:t>
            </a:r>
            <a:r>
              <a:rPr sz="2450" spc="-15" dirty="0"/>
              <a:t>I</a:t>
            </a:r>
            <a:r>
              <a:rPr sz="2450" spc="-60" dirty="0"/>
              <a:t>E</a:t>
            </a:r>
            <a:r>
              <a:rPr sz="2450" spc="-75" dirty="0"/>
              <a:t>R</a:t>
            </a:r>
            <a:r>
              <a:rPr sz="2450" spc="5" dirty="0"/>
              <a:t> </a:t>
            </a:r>
            <a:r>
              <a:rPr sz="2450" spc="155" dirty="0"/>
              <a:t>D</a:t>
            </a:r>
            <a:r>
              <a:rPr sz="2450" spc="-80" dirty="0"/>
              <a:t>E</a:t>
            </a:r>
            <a:r>
              <a:rPr sz="2450" spc="5" dirty="0"/>
              <a:t> </a:t>
            </a:r>
            <a:r>
              <a:rPr sz="2450" spc="-20" dirty="0"/>
              <a:t>C</a:t>
            </a:r>
            <a:r>
              <a:rPr sz="2450" spc="-114" dirty="0"/>
              <a:t>A</a:t>
            </a:r>
            <a:r>
              <a:rPr sz="2450" spc="20" dirty="0"/>
              <a:t>N</a:t>
            </a:r>
            <a:r>
              <a:rPr sz="2450" spc="155" dirty="0"/>
              <a:t>D</a:t>
            </a:r>
            <a:r>
              <a:rPr sz="2450" spc="-15" dirty="0"/>
              <a:t>I</a:t>
            </a:r>
            <a:r>
              <a:rPr sz="2450" spc="155" dirty="0"/>
              <a:t>D</a:t>
            </a:r>
            <a:r>
              <a:rPr sz="2450" spc="-114" dirty="0"/>
              <a:t>A</a:t>
            </a:r>
            <a:r>
              <a:rPr sz="2450" spc="25" dirty="0"/>
              <a:t>T</a:t>
            </a:r>
            <a:r>
              <a:rPr sz="2450" spc="-60" dirty="0"/>
              <a:t>U</a:t>
            </a:r>
            <a:r>
              <a:rPr sz="2450" spc="-55" dirty="0"/>
              <a:t>R</a:t>
            </a:r>
            <a:r>
              <a:rPr sz="2450" spc="-80" dirty="0"/>
              <a:t>E</a:t>
            </a:r>
            <a:r>
              <a:rPr lang="fr-FR" sz="2450" spc="-80" dirty="0"/>
              <a:t> 2022</a:t>
            </a:r>
            <a:endParaRPr sz="2450" strike="sngStrike" dirty="0"/>
          </a:p>
        </p:txBody>
      </p:sp>
      <p:sp>
        <p:nvSpPr>
          <p:cNvPr id="8" name="object 8"/>
          <p:cNvSpPr txBox="1"/>
          <p:nvPr/>
        </p:nvSpPr>
        <p:spPr>
          <a:xfrm>
            <a:off x="795074" y="1872863"/>
            <a:ext cx="3983354" cy="328295"/>
          </a:xfrm>
          <a:prstGeom prst="rect">
            <a:avLst/>
          </a:prstGeom>
        </p:spPr>
        <p:txBody>
          <a:bodyPr vert="horz" wrap="square" lIns="0" tIns="17145" rIns="0" bIns="0" rtlCol="0">
            <a:spAutoFit/>
          </a:bodyPr>
          <a:lstStyle/>
          <a:p>
            <a:pPr marL="12700">
              <a:lnSpc>
                <a:spcPct val="100000"/>
              </a:lnSpc>
              <a:spcBef>
                <a:spcPts val="135"/>
              </a:spcBef>
            </a:pPr>
            <a:r>
              <a:rPr sz="1950" b="1" spc="165" dirty="0">
                <a:solidFill>
                  <a:srgbClr val="282472"/>
                </a:solidFill>
                <a:latin typeface="Trebuchet MS"/>
                <a:cs typeface="Trebuchet MS"/>
              </a:rPr>
              <a:t>Présentation</a:t>
            </a:r>
            <a:r>
              <a:rPr sz="1950" b="1" spc="140" dirty="0">
                <a:solidFill>
                  <a:srgbClr val="282472"/>
                </a:solidFill>
                <a:latin typeface="Trebuchet MS"/>
                <a:cs typeface="Trebuchet MS"/>
              </a:rPr>
              <a:t> </a:t>
            </a:r>
            <a:r>
              <a:rPr sz="1950" b="1" spc="175" dirty="0">
                <a:solidFill>
                  <a:srgbClr val="282472"/>
                </a:solidFill>
                <a:latin typeface="Trebuchet MS"/>
                <a:cs typeface="Trebuchet MS"/>
              </a:rPr>
              <a:t>de</a:t>
            </a:r>
            <a:r>
              <a:rPr sz="1950" b="1" spc="140" dirty="0">
                <a:solidFill>
                  <a:srgbClr val="282472"/>
                </a:solidFill>
                <a:latin typeface="Trebuchet MS"/>
                <a:cs typeface="Trebuchet MS"/>
              </a:rPr>
              <a:t> </a:t>
            </a:r>
            <a:r>
              <a:rPr sz="1950" b="1" spc="160" dirty="0">
                <a:solidFill>
                  <a:srgbClr val="282472"/>
                </a:solidFill>
                <a:latin typeface="Trebuchet MS"/>
                <a:cs typeface="Trebuchet MS"/>
              </a:rPr>
              <a:t>l’Événement</a:t>
            </a:r>
            <a:endParaRPr sz="1950">
              <a:latin typeface="Trebuchet MS"/>
              <a:cs typeface="Trebuchet MS"/>
            </a:endParaRPr>
          </a:p>
        </p:txBody>
      </p:sp>
      <p:sp>
        <p:nvSpPr>
          <p:cNvPr id="14" name="object 14"/>
          <p:cNvSpPr txBox="1"/>
          <p:nvPr/>
        </p:nvSpPr>
        <p:spPr>
          <a:xfrm>
            <a:off x="497074" y="2418836"/>
            <a:ext cx="5018405" cy="3271151"/>
          </a:xfrm>
          <a:prstGeom prst="rect">
            <a:avLst/>
          </a:prstGeom>
        </p:spPr>
        <p:txBody>
          <a:bodyPr vert="horz" wrap="square" lIns="0" tIns="39369" rIns="0" bIns="0" rtlCol="0">
            <a:spAutoFit/>
          </a:bodyPr>
          <a:lstStyle/>
          <a:p>
            <a:pPr marL="184150" indent="-171450">
              <a:lnSpc>
                <a:spcPct val="100000"/>
              </a:lnSpc>
              <a:spcBef>
                <a:spcPts val="309"/>
              </a:spcBef>
              <a:buFont typeface="Arial" panose="020B0604020202020204" pitchFamily="34" charset="0"/>
              <a:buChar char="•"/>
            </a:pPr>
            <a:r>
              <a:rPr lang="fr-FR" sz="1100" spc="75" dirty="0">
                <a:solidFill>
                  <a:srgbClr val="2F2E2B"/>
                </a:solidFill>
                <a:latin typeface="Trebuchet MS"/>
                <a:cs typeface="Trebuchet MS"/>
              </a:rPr>
              <a:t>Les Étoiles</a:t>
            </a:r>
            <a:r>
              <a:rPr lang="fr-FR" sz="1100" spc="70" dirty="0">
                <a:solidFill>
                  <a:srgbClr val="2F2E2B"/>
                </a:solidFill>
                <a:latin typeface="Trebuchet MS"/>
                <a:cs typeface="Trebuchet MS"/>
              </a:rPr>
              <a:t> </a:t>
            </a:r>
            <a:r>
              <a:rPr lang="fr-FR" sz="1100" spc="100" dirty="0">
                <a:solidFill>
                  <a:srgbClr val="2F2E2B"/>
                </a:solidFill>
                <a:latin typeface="Trebuchet MS"/>
                <a:cs typeface="Trebuchet MS"/>
              </a:rPr>
              <a:t>du</a:t>
            </a:r>
            <a:r>
              <a:rPr lang="fr-FR" sz="1100" spc="75" dirty="0">
                <a:solidFill>
                  <a:srgbClr val="2F2E2B"/>
                </a:solidFill>
                <a:latin typeface="Trebuchet MS"/>
                <a:cs typeface="Trebuchet MS"/>
              </a:rPr>
              <a:t> </a:t>
            </a:r>
            <a:r>
              <a:rPr lang="fr-FR" sz="1100" spc="65" dirty="0">
                <a:solidFill>
                  <a:srgbClr val="2F2E2B"/>
                </a:solidFill>
                <a:latin typeface="Trebuchet MS"/>
                <a:cs typeface="Trebuchet MS"/>
              </a:rPr>
              <a:t>transport</a:t>
            </a:r>
            <a:r>
              <a:rPr lang="fr-FR" sz="1100" spc="75" dirty="0">
                <a:solidFill>
                  <a:srgbClr val="2F2E2B"/>
                </a:solidFill>
                <a:latin typeface="Trebuchet MS"/>
                <a:cs typeface="Trebuchet MS"/>
              </a:rPr>
              <a:t> </a:t>
            </a:r>
            <a:r>
              <a:rPr lang="fr-FR" sz="1100" spc="70" dirty="0">
                <a:solidFill>
                  <a:srgbClr val="2F2E2B"/>
                </a:solidFill>
                <a:latin typeface="Trebuchet MS"/>
                <a:cs typeface="Trebuchet MS"/>
              </a:rPr>
              <a:t>est </a:t>
            </a:r>
            <a:r>
              <a:rPr lang="fr-FR" sz="1100" spc="95" dirty="0">
                <a:solidFill>
                  <a:srgbClr val="2F2E2B"/>
                </a:solidFill>
                <a:latin typeface="Trebuchet MS"/>
                <a:cs typeface="Trebuchet MS"/>
              </a:rPr>
              <a:t>une</a:t>
            </a:r>
            <a:r>
              <a:rPr lang="fr-FR" sz="1100" spc="75" dirty="0">
                <a:solidFill>
                  <a:srgbClr val="2F2E2B"/>
                </a:solidFill>
                <a:latin typeface="Trebuchet MS"/>
                <a:cs typeface="Trebuchet MS"/>
              </a:rPr>
              <a:t> </a:t>
            </a:r>
            <a:r>
              <a:rPr lang="fr-FR" sz="1100" spc="65" dirty="0">
                <a:solidFill>
                  <a:srgbClr val="2F2E2B"/>
                </a:solidFill>
                <a:latin typeface="Trebuchet MS"/>
                <a:cs typeface="Trebuchet MS"/>
              </a:rPr>
              <a:t>manifestation</a:t>
            </a:r>
            <a:r>
              <a:rPr lang="fr-FR" sz="1100" spc="75" dirty="0">
                <a:solidFill>
                  <a:srgbClr val="2F2E2B"/>
                </a:solidFill>
                <a:latin typeface="Trebuchet MS"/>
                <a:cs typeface="Trebuchet MS"/>
              </a:rPr>
              <a:t> </a:t>
            </a:r>
            <a:r>
              <a:rPr lang="fr-FR" sz="1100" spc="80" dirty="0">
                <a:solidFill>
                  <a:srgbClr val="2F2E2B"/>
                </a:solidFill>
                <a:latin typeface="Trebuchet MS"/>
                <a:cs typeface="Trebuchet MS"/>
              </a:rPr>
              <a:t>annuelle</a:t>
            </a:r>
            <a:r>
              <a:rPr lang="fr-FR" sz="1100" spc="70" dirty="0">
                <a:solidFill>
                  <a:srgbClr val="2F2E2B"/>
                </a:solidFill>
                <a:latin typeface="Trebuchet MS"/>
                <a:cs typeface="Trebuchet MS"/>
              </a:rPr>
              <a:t> </a:t>
            </a:r>
            <a:r>
              <a:rPr lang="fr-FR" sz="1100" spc="95" dirty="0">
                <a:solidFill>
                  <a:srgbClr val="2F2E2B"/>
                </a:solidFill>
                <a:latin typeface="Trebuchet MS"/>
                <a:cs typeface="Trebuchet MS"/>
              </a:rPr>
              <a:t>organisée</a:t>
            </a:r>
            <a:r>
              <a:rPr lang="fr-FR" sz="1100" spc="75" dirty="0">
                <a:solidFill>
                  <a:srgbClr val="2F2E2B"/>
                </a:solidFill>
                <a:latin typeface="Trebuchet MS"/>
                <a:cs typeface="Trebuchet MS"/>
              </a:rPr>
              <a:t> </a:t>
            </a:r>
            <a:r>
              <a:rPr lang="fr-FR" sz="1100" spc="60" dirty="0">
                <a:solidFill>
                  <a:srgbClr val="2F2E2B"/>
                </a:solidFill>
                <a:latin typeface="Trebuchet MS"/>
                <a:cs typeface="Trebuchet MS"/>
              </a:rPr>
              <a:t>par</a:t>
            </a:r>
            <a:r>
              <a:rPr lang="fr-FR" sz="1100" dirty="0">
                <a:latin typeface="Trebuchet MS"/>
                <a:cs typeface="Trebuchet MS"/>
              </a:rPr>
              <a:t> </a:t>
            </a:r>
            <a:r>
              <a:rPr lang="fr-FR" sz="1100" spc="40" dirty="0">
                <a:solidFill>
                  <a:srgbClr val="2F2E2B"/>
                </a:solidFill>
                <a:latin typeface="Trebuchet MS"/>
                <a:cs typeface="Trebuchet MS"/>
              </a:rPr>
              <a:t>l’</a:t>
            </a:r>
            <a:r>
              <a:rPr lang="fr-FR" sz="1100" b="1" spc="40" dirty="0">
                <a:solidFill>
                  <a:srgbClr val="2F2E2B"/>
                </a:solidFill>
                <a:latin typeface="Trebuchet MS"/>
                <a:cs typeface="Trebuchet MS"/>
              </a:rPr>
              <a:t>Officiel</a:t>
            </a:r>
            <a:r>
              <a:rPr lang="fr-FR" sz="1100" b="1" spc="65" dirty="0">
                <a:solidFill>
                  <a:srgbClr val="2F2E2B"/>
                </a:solidFill>
                <a:latin typeface="Trebuchet MS"/>
                <a:cs typeface="Trebuchet MS"/>
              </a:rPr>
              <a:t> </a:t>
            </a:r>
            <a:r>
              <a:rPr lang="fr-FR" sz="1100" b="1" spc="105" dirty="0">
                <a:solidFill>
                  <a:srgbClr val="2F2E2B"/>
                </a:solidFill>
                <a:latin typeface="Trebuchet MS"/>
                <a:cs typeface="Trebuchet MS"/>
              </a:rPr>
              <a:t>des</a:t>
            </a:r>
            <a:r>
              <a:rPr lang="fr-FR" sz="1100" b="1" spc="60" dirty="0">
                <a:solidFill>
                  <a:srgbClr val="2F2E2B"/>
                </a:solidFill>
                <a:latin typeface="Trebuchet MS"/>
                <a:cs typeface="Trebuchet MS"/>
              </a:rPr>
              <a:t> </a:t>
            </a:r>
            <a:r>
              <a:rPr lang="fr-FR" sz="1100" b="1" spc="65" dirty="0">
                <a:solidFill>
                  <a:srgbClr val="2F2E2B"/>
                </a:solidFill>
                <a:latin typeface="Trebuchet MS"/>
                <a:cs typeface="Trebuchet MS"/>
              </a:rPr>
              <a:t>Transporteurs et </a:t>
            </a:r>
            <a:r>
              <a:rPr lang="fr-FR" sz="1100" b="1" spc="85" dirty="0" err="1">
                <a:solidFill>
                  <a:srgbClr val="2F2E2B"/>
                </a:solidFill>
                <a:latin typeface="Trebuchet MS"/>
                <a:cs typeface="Trebuchet MS"/>
              </a:rPr>
              <a:t>FranceRoutes</a:t>
            </a:r>
            <a:r>
              <a:rPr lang="fr-FR" sz="1100" b="1" spc="85" dirty="0">
                <a:solidFill>
                  <a:srgbClr val="2F2E2B"/>
                </a:solidFill>
                <a:latin typeface="Trebuchet MS"/>
                <a:cs typeface="Trebuchet MS"/>
              </a:rPr>
              <a:t>,</a:t>
            </a:r>
            <a:r>
              <a:rPr lang="fr-FR" sz="1100" spc="90" dirty="0">
                <a:solidFill>
                  <a:srgbClr val="2F2E2B"/>
                </a:solidFill>
                <a:latin typeface="Trebuchet MS"/>
                <a:cs typeface="Trebuchet MS"/>
              </a:rPr>
              <a:t> magazines hebdomadaire et mensuel leaders dans le transport routier de marchandises (TRM).</a:t>
            </a:r>
            <a:endParaRPr lang="fr-FR" sz="1100" dirty="0">
              <a:latin typeface="Trebuchet MS"/>
              <a:cs typeface="Trebuchet MS"/>
            </a:endParaRPr>
          </a:p>
          <a:p>
            <a:pPr>
              <a:lnSpc>
                <a:spcPct val="100000"/>
              </a:lnSpc>
              <a:spcBef>
                <a:spcPts val="25"/>
              </a:spcBef>
            </a:pPr>
            <a:endParaRPr lang="fr-FR" sz="1300" dirty="0">
              <a:latin typeface="Trebuchet MS"/>
              <a:cs typeface="Trebuchet MS"/>
            </a:endParaRPr>
          </a:p>
          <a:p>
            <a:pPr marL="184150" marR="22860" indent="-171450">
              <a:lnSpc>
                <a:spcPct val="116199"/>
              </a:lnSpc>
              <a:buFont typeface="Arial" panose="020B0604020202020204" pitchFamily="34" charset="0"/>
              <a:buChar char="•"/>
            </a:pPr>
            <a:r>
              <a:rPr lang="fr-FR" sz="1100" dirty="0">
                <a:solidFill>
                  <a:srgbClr val="2F2E2B"/>
                </a:solidFill>
                <a:latin typeface="Trebuchet MS"/>
                <a:cs typeface="Trebuchet MS"/>
              </a:rPr>
              <a:t>Il</a:t>
            </a:r>
            <a:r>
              <a:rPr lang="fr-FR" sz="1100" spc="65" dirty="0">
                <a:solidFill>
                  <a:srgbClr val="2F2E2B"/>
                </a:solidFill>
                <a:latin typeface="Trebuchet MS"/>
                <a:cs typeface="Trebuchet MS"/>
              </a:rPr>
              <a:t> </a:t>
            </a:r>
            <a:r>
              <a:rPr lang="fr-FR" sz="1100" spc="35" dirty="0">
                <a:solidFill>
                  <a:srgbClr val="2F2E2B"/>
                </a:solidFill>
                <a:latin typeface="Trebuchet MS"/>
                <a:cs typeface="Trebuchet MS"/>
              </a:rPr>
              <a:t>s’agit</a:t>
            </a:r>
            <a:r>
              <a:rPr lang="fr-FR" sz="1100" spc="70" dirty="0">
                <a:solidFill>
                  <a:srgbClr val="2F2E2B"/>
                </a:solidFill>
                <a:latin typeface="Trebuchet MS"/>
                <a:cs typeface="Trebuchet MS"/>
              </a:rPr>
              <a:t> </a:t>
            </a:r>
            <a:r>
              <a:rPr lang="fr-FR" sz="1100" spc="55" dirty="0">
                <a:solidFill>
                  <a:srgbClr val="2F2E2B"/>
                </a:solidFill>
                <a:latin typeface="Trebuchet MS"/>
                <a:cs typeface="Trebuchet MS"/>
              </a:rPr>
              <a:t>d’une</a:t>
            </a:r>
            <a:r>
              <a:rPr lang="fr-FR" sz="1100" spc="70" dirty="0">
                <a:solidFill>
                  <a:srgbClr val="2F2E2B"/>
                </a:solidFill>
                <a:latin typeface="Trebuchet MS"/>
                <a:cs typeface="Trebuchet MS"/>
              </a:rPr>
              <a:t> opération</a:t>
            </a:r>
            <a:r>
              <a:rPr lang="fr-FR" sz="1100" spc="65" dirty="0">
                <a:solidFill>
                  <a:srgbClr val="2F2E2B"/>
                </a:solidFill>
                <a:latin typeface="Trebuchet MS"/>
                <a:cs typeface="Trebuchet MS"/>
              </a:rPr>
              <a:t> </a:t>
            </a:r>
            <a:r>
              <a:rPr lang="fr-FR" sz="1100" spc="100" dirty="0">
                <a:solidFill>
                  <a:srgbClr val="2F2E2B"/>
                </a:solidFill>
                <a:latin typeface="Trebuchet MS"/>
                <a:cs typeface="Trebuchet MS"/>
              </a:rPr>
              <a:t>de</a:t>
            </a:r>
            <a:r>
              <a:rPr lang="fr-FR" sz="1100" spc="70" dirty="0">
                <a:solidFill>
                  <a:srgbClr val="2F2E2B"/>
                </a:solidFill>
                <a:latin typeface="Trebuchet MS"/>
                <a:cs typeface="Trebuchet MS"/>
              </a:rPr>
              <a:t> </a:t>
            </a:r>
            <a:r>
              <a:rPr lang="fr-FR" sz="1100" spc="65" dirty="0">
                <a:solidFill>
                  <a:srgbClr val="2F2E2B"/>
                </a:solidFill>
                <a:latin typeface="Trebuchet MS"/>
                <a:cs typeface="Trebuchet MS"/>
              </a:rPr>
              <a:t>valorisation</a:t>
            </a:r>
            <a:r>
              <a:rPr lang="fr-FR" sz="1100" spc="70" dirty="0">
                <a:solidFill>
                  <a:srgbClr val="2F2E2B"/>
                </a:solidFill>
                <a:latin typeface="Trebuchet MS"/>
                <a:cs typeface="Trebuchet MS"/>
              </a:rPr>
              <a:t> </a:t>
            </a:r>
            <a:r>
              <a:rPr lang="fr-FR" sz="1100" spc="100" dirty="0">
                <a:solidFill>
                  <a:srgbClr val="2F2E2B"/>
                </a:solidFill>
                <a:latin typeface="Trebuchet MS"/>
                <a:cs typeface="Trebuchet MS"/>
              </a:rPr>
              <a:t>de</a:t>
            </a:r>
            <a:r>
              <a:rPr lang="fr-FR" sz="1100" spc="70" dirty="0">
                <a:solidFill>
                  <a:srgbClr val="2F2E2B"/>
                </a:solidFill>
                <a:latin typeface="Trebuchet MS"/>
                <a:cs typeface="Trebuchet MS"/>
              </a:rPr>
              <a:t> </a:t>
            </a:r>
            <a:r>
              <a:rPr lang="fr-FR" sz="1100" spc="80" dirty="0">
                <a:solidFill>
                  <a:srgbClr val="2F2E2B"/>
                </a:solidFill>
                <a:latin typeface="Trebuchet MS"/>
                <a:cs typeface="Trebuchet MS"/>
              </a:rPr>
              <a:t>l’ensemble</a:t>
            </a:r>
            <a:r>
              <a:rPr lang="fr-FR" sz="1100" spc="65" dirty="0">
                <a:solidFill>
                  <a:srgbClr val="2F2E2B"/>
                </a:solidFill>
                <a:latin typeface="Trebuchet MS"/>
                <a:cs typeface="Trebuchet MS"/>
              </a:rPr>
              <a:t> </a:t>
            </a:r>
            <a:r>
              <a:rPr lang="fr-FR" sz="1100" spc="100" dirty="0">
                <a:solidFill>
                  <a:srgbClr val="2F2E2B"/>
                </a:solidFill>
                <a:latin typeface="Trebuchet MS"/>
                <a:cs typeface="Trebuchet MS"/>
              </a:rPr>
              <a:t>de</a:t>
            </a:r>
            <a:r>
              <a:rPr lang="fr-FR" sz="1100" spc="70" dirty="0">
                <a:solidFill>
                  <a:srgbClr val="2F2E2B"/>
                </a:solidFill>
                <a:latin typeface="Trebuchet MS"/>
                <a:cs typeface="Trebuchet MS"/>
              </a:rPr>
              <a:t> </a:t>
            </a:r>
            <a:r>
              <a:rPr lang="fr-FR" sz="1100" spc="35" dirty="0">
                <a:solidFill>
                  <a:srgbClr val="2F2E2B"/>
                </a:solidFill>
                <a:latin typeface="Trebuchet MS"/>
                <a:cs typeface="Trebuchet MS"/>
              </a:rPr>
              <a:t>la</a:t>
            </a:r>
            <a:r>
              <a:rPr lang="fr-FR" sz="1100" spc="70" dirty="0">
                <a:solidFill>
                  <a:srgbClr val="2F2E2B"/>
                </a:solidFill>
                <a:latin typeface="Trebuchet MS"/>
                <a:cs typeface="Trebuchet MS"/>
              </a:rPr>
              <a:t> </a:t>
            </a:r>
            <a:r>
              <a:rPr lang="fr-FR" sz="1100" spc="30" dirty="0">
                <a:solidFill>
                  <a:srgbClr val="2F2E2B"/>
                </a:solidFill>
                <a:latin typeface="Trebuchet MS"/>
                <a:cs typeface="Trebuchet MS"/>
              </a:rPr>
              <a:t>filière</a:t>
            </a:r>
            <a:r>
              <a:rPr lang="fr-FR" sz="1100" spc="65" dirty="0">
                <a:solidFill>
                  <a:srgbClr val="2F2E2B"/>
                </a:solidFill>
                <a:latin typeface="Trebuchet MS"/>
                <a:cs typeface="Trebuchet MS"/>
              </a:rPr>
              <a:t> </a:t>
            </a:r>
            <a:r>
              <a:rPr lang="fr-FR" sz="1100" spc="100" dirty="0">
                <a:solidFill>
                  <a:srgbClr val="2F2E2B"/>
                </a:solidFill>
                <a:latin typeface="Trebuchet MS"/>
                <a:cs typeface="Trebuchet MS"/>
              </a:rPr>
              <a:t>du TRM</a:t>
            </a:r>
            <a:r>
              <a:rPr lang="fr-FR" sz="1100" spc="80" dirty="0">
                <a:solidFill>
                  <a:srgbClr val="2F2E2B"/>
                </a:solidFill>
                <a:latin typeface="Trebuchet MS"/>
                <a:cs typeface="Trebuchet MS"/>
              </a:rPr>
              <a:t>.</a:t>
            </a:r>
            <a:endParaRPr lang="fr-FR" sz="1100" dirty="0">
              <a:latin typeface="Trebuchet MS"/>
              <a:cs typeface="Trebuchet MS"/>
            </a:endParaRPr>
          </a:p>
          <a:p>
            <a:pPr>
              <a:lnSpc>
                <a:spcPct val="100000"/>
              </a:lnSpc>
              <a:spcBef>
                <a:spcPts val="10"/>
              </a:spcBef>
            </a:pPr>
            <a:endParaRPr lang="fr-FR" sz="1500" dirty="0">
              <a:latin typeface="Trebuchet MS"/>
              <a:cs typeface="Trebuchet MS"/>
            </a:endParaRPr>
          </a:p>
          <a:p>
            <a:pPr marL="184150" indent="-171450">
              <a:lnSpc>
                <a:spcPct val="100000"/>
              </a:lnSpc>
              <a:buFont typeface="Arial" panose="020B0604020202020204" pitchFamily="34" charset="0"/>
              <a:buChar char="•"/>
            </a:pPr>
            <a:r>
              <a:rPr lang="fr-FR" sz="1100" spc="45" dirty="0">
                <a:solidFill>
                  <a:srgbClr val="2F2E2B"/>
                </a:solidFill>
                <a:latin typeface="Trebuchet MS"/>
                <a:cs typeface="Trebuchet MS"/>
              </a:rPr>
              <a:t>C’est</a:t>
            </a:r>
            <a:r>
              <a:rPr lang="fr-FR" sz="1100" spc="65" dirty="0">
                <a:solidFill>
                  <a:srgbClr val="2F2E2B"/>
                </a:solidFill>
                <a:latin typeface="Trebuchet MS"/>
                <a:cs typeface="Trebuchet MS"/>
              </a:rPr>
              <a:t> </a:t>
            </a:r>
            <a:r>
              <a:rPr lang="fr-FR" sz="1100" spc="90" dirty="0">
                <a:solidFill>
                  <a:srgbClr val="2F2E2B"/>
                </a:solidFill>
                <a:latin typeface="Trebuchet MS"/>
                <a:cs typeface="Trebuchet MS"/>
              </a:rPr>
              <a:t>aussi</a:t>
            </a:r>
            <a:r>
              <a:rPr lang="fr-FR" sz="1100" spc="65" dirty="0">
                <a:solidFill>
                  <a:srgbClr val="2F2E2B"/>
                </a:solidFill>
                <a:latin typeface="Trebuchet MS"/>
                <a:cs typeface="Trebuchet MS"/>
              </a:rPr>
              <a:t> </a:t>
            </a:r>
            <a:r>
              <a:rPr lang="fr-FR" sz="1100" spc="70" dirty="0">
                <a:solidFill>
                  <a:srgbClr val="2F2E2B"/>
                </a:solidFill>
                <a:latin typeface="Trebuchet MS"/>
                <a:cs typeface="Trebuchet MS"/>
              </a:rPr>
              <a:t>l’occasion</a:t>
            </a:r>
            <a:r>
              <a:rPr lang="fr-FR" sz="1100" spc="65" dirty="0">
                <a:solidFill>
                  <a:srgbClr val="2F2E2B"/>
                </a:solidFill>
                <a:latin typeface="Trebuchet MS"/>
                <a:cs typeface="Trebuchet MS"/>
              </a:rPr>
              <a:t> </a:t>
            </a:r>
            <a:r>
              <a:rPr lang="fr-FR" sz="1100" spc="100" dirty="0">
                <a:solidFill>
                  <a:srgbClr val="2F2E2B"/>
                </a:solidFill>
                <a:latin typeface="Trebuchet MS"/>
                <a:cs typeface="Trebuchet MS"/>
              </a:rPr>
              <a:t>de</a:t>
            </a:r>
            <a:r>
              <a:rPr lang="fr-FR" sz="1100" spc="70" dirty="0">
                <a:solidFill>
                  <a:srgbClr val="2F2E2B"/>
                </a:solidFill>
                <a:latin typeface="Trebuchet MS"/>
                <a:cs typeface="Trebuchet MS"/>
              </a:rPr>
              <a:t> rencontrer</a:t>
            </a:r>
            <a:r>
              <a:rPr lang="fr-FR" sz="1100" spc="65" dirty="0">
                <a:solidFill>
                  <a:srgbClr val="2F2E2B"/>
                </a:solidFill>
                <a:latin typeface="Trebuchet MS"/>
                <a:cs typeface="Trebuchet MS"/>
              </a:rPr>
              <a:t> </a:t>
            </a:r>
            <a:r>
              <a:rPr lang="fr-FR" sz="1100" spc="114" dirty="0">
                <a:solidFill>
                  <a:srgbClr val="2F2E2B"/>
                </a:solidFill>
                <a:latin typeface="Trebuchet MS"/>
                <a:cs typeface="Trebuchet MS"/>
              </a:rPr>
              <a:t>des</a:t>
            </a:r>
            <a:r>
              <a:rPr lang="fr-FR" sz="1100" spc="65" dirty="0">
                <a:solidFill>
                  <a:srgbClr val="2F2E2B"/>
                </a:solidFill>
                <a:latin typeface="Trebuchet MS"/>
                <a:cs typeface="Trebuchet MS"/>
              </a:rPr>
              <a:t> </a:t>
            </a:r>
            <a:r>
              <a:rPr lang="fr-FR" sz="1100" b="1" spc="75" dirty="0">
                <a:solidFill>
                  <a:srgbClr val="2F2E2B"/>
                </a:solidFill>
                <a:latin typeface="Trebuchet MS"/>
                <a:cs typeface="Trebuchet MS"/>
              </a:rPr>
              <a:t>TPE</a:t>
            </a:r>
            <a:r>
              <a:rPr lang="fr-FR" sz="1100" b="1" spc="50" dirty="0">
                <a:solidFill>
                  <a:srgbClr val="2F2E2B"/>
                </a:solidFill>
                <a:latin typeface="Trebuchet MS"/>
                <a:cs typeface="Trebuchet MS"/>
              </a:rPr>
              <a:t> </a:t>
            </a:r>
            <a:r>
              <a:rPr lang="fr-FR" sz="1100" b="1" spc="45" dirty="0">
                <a:solidFill>
                  <a:srgbClr val="2F2E2B"/>
                </a:solidFill>
                <a:latin typeface="Trebuchet MS"/>
                <a:cs typeface="Trebuchet MS"/>
              </a:rPr>
              <a:t>et</a:t>
            </a:r>
            <a:r>
              <a:rPr lang="fr-FR" sz="1100" b="1" spc="55" dirty="0">
                <a:solidFill>
                  <a:srgbClr val="2F2E2B"/>
                </a:solidFill>
                <a:latin typeface="Trebuchet MS"/>
                <a:cs typeface="Trebuchet MS"/>
              </a:rPr>
              <a:t> </a:t>
            </a:r>
            <a:r>
              <a:rPr lang="fr-FR" sz="1100" b="1" spc="120" dirty="0">
                <a:solidFill>
                  <a:srgbClr val="2F2E2B"/>
                </a:solidFill>
                <a:latin typeface="Trebuchet MS"/>
                <a:cs typeface="Trebuchet MS"/>
              </a:rPr>
              <a:t>PME</a:t>
            </a:r>
            <a:r>
              <a:rPr lang="fr-FR" sz="1100" b="1" spc="65" dirty="0">
                <a:solidFill>
                  <a:srgbClr val="2F2E2B"/>
                </a:solidFill>
                <a:latin typeface="Trebuchet MS"/>
                <a:cs typeface="Trebuchet MS"/>
              </a:rPr>
              <a:t> </a:t>
            </a:r>
            <a:r>
              <a:rPr lang="fr-FR" sz="1100" spc="100" dirty="0">
                <a:solidFill>
                  <a:srgbClr val="2F2E2B"/>
                </a:solidFill>
                <a:latin typeface="Trebuchet MS"/>
                <a:cs typeface="Trebuchet MS"/>
              </a:rPr>
              <a:t>de</a:t>
            </a:r>
            <a:r>
              <a:rPr lang="fr-FR" sz="1100" spc="65" dirty="0">
                <a:solidFill>
                  <a:srgbClr val="2F2E2B"/>
                </a:solidFill>
                <a:latin typeface="Trebuchet MS"/>
                <a:cs typeface="Trebuchet MS"/>
              </a:rPr>
              <a:t> </a:t>
            </a:r>
            <a:r>
              <a:rPr lang="fr-FR" sz="1100" spc="55" dirty="0">
                <a:solidFill>
                  <a:srgbClr val="2F2E2B"/>
                </a:solidFill>
                <a:latin typeface="Trebuchet MS"/>
                <a:cs typeface="Trebuchet MS"/>
              </a:rPr>
              <a:t>France.</a:t>
            </a:r>
            <a:endParaRPr lang="fr-FR" sz="1100" dirty="0">
              <a:latin typeface="Trebuchet MS"/>
              <a:cs typeface="Trebuchet MS"/>
            </a:endParaRPr>
          </a:p>
          <a:p>
            <a:pPr>
              <a:lnSpc>
                <a:spcPct val="100000"/>
              </a:lnSpc>
              <a:spcBef>
                <a:spcPts val="25"/>
              </a:spcBef>
            </a:pPr>
            <a:endParaRPr lang="fr-FR" sz="1300" dirty="0">
              <a:latin typeface="Trebuchet MS"/>
              <a:cs typeface="Trebuchet MS"/>
            </a:endParaRPr>
          </a:p>
          <a:p>
            <a:pPr marL="184150" marR="158115" indent="-171450">
              <a:lnSpc>
                <a:spcPct val="116199"/>
              </a:lnSpc>
              <a:buFont typeface="Arial" panose="020B0604020202020204" pitchFamily="34" charset="0"/>
              <a:buChar char="•"/>
            </a:pPr>
            <a:r>
              <a:rPr lang="fr-FR" sz="1100" spc="110" dirty="0">
                <a:solidFill>
                  <a:srgbClr val="2F2E2B"/>
                </a:solidFill>
                <a:latin typeface="Trebuchet MS"/>
                <a:cs typeface="Trebuchet MS"/>
              </a:rPr>
              <a:t>A</a:t>
            </a:r>
            <a:r>
              <a:rPr lang="fr-FR" sz="1100" spc="70" dirty="0">
                <a:solidFill>
                  <a:srgbClr val="2F2E2B"/>
                </a:solidFill>
                <a:latin typeface="Trebuchet MS"/>
                <a:cs typeface="Trebuchet MS"/>
              </a:rPr>
              <a:t> </a:t>
            </a:r>
            <a:r>
              <a:rPr lang="fr-FR" sz="1100" spc="105" dirty="0">
                <a:solidFill>
                  <a:srgbClr val="2F2E2B"/>
                </a:solidFill>
                <a:latin typeface="Trebuchet MS"/>
                <a:cs typeface="Trebuchet MS"/>
              </a:rPr>
              <a:t>chacune</a:t>
            </a:r>
            <a:r>
              <a:rPr lang="fr-FR" sz="1100" spc="70" dirty="0">
                <a:solidFill>
                  <a:srgbClr val="2F2E2B"/>
                </a:solidFill>
                <a:latin typeface="Trebuchet MS"/>
                <a:cs typeface="Trebuchet MS"/>
              </a:rPr>
              <a:t> </a:t>
            </a:r>
            <a:r>
              <a:rPr lang="fr-FR" sz="1100" spc="114" dirty="0">
                <a:solidFill>
                  <a:srgbClr val="2F2E2B"/>
                </a:solidFill>
                <a:latin typeface="Trebuchet MS"/>
                <a:cs typeface="Trebuchet MS"/>
              </a:rPr>
              <a:t>des</a:t>
            </a:r>
            <a:r>
              <a:rPr lang="fr-FR" sz="1100" spc="75" dirty="0">
                <a:solidFill>
                  <a:srgbClr val="2F2E2B"/>
                </a:solidFill>
                <a:latin typeface="Trebuchet MS"/>
                <a:cs typeface="Trebuchet MS"/>
              </a:rPr>
              <a:t> </a:t>
            </a:r>
            <a:r>
              <a:rPr lang="fr-FR" sz="1100" spc="50" dirty="0">
                <a:solidFill>
                  <a:srgbClr val="2F2E2B"/>
                </a:solidFill>
                <a:latin typeface="Trebuchet MS"/>
                <a:cs typeface="Trebuchet MS"/>
              </a:rPr>
              <a:t>éditions,</a:t>
            </a:r>
            <a:r>
              <a:rPr lang="fr-FR" sz="1100" spc="55" dirty="0">
                <a:solidFill>
                  <a:srgbClr val="2F2E2B"/>
                </a:solidFill>
                <a:latin typeface="Trebuchet MS"/>
                <a:cs typeface="Trebuchet MS"/>
              </a:rPr>
              <a:t> </a:t>
            </a:r>
            <a:r>
              <a:rPr lang="fr-FR" sz="1100" b="1" spc="35" dirty="0">
                <a:solidFill>
                  <a:srgbClr val="2F2E2B"/>
                </a:solidFill>
                <a:latin typeface="Trebuchet MS"/>
                <a:cs typeface="Trebuchet MS"/>
              </a:rPr>
              <a:t>6</a:t>
            </a:r>
            <a:r>
              <a:rPr lang="fr-FR" sz="1100" b="1" spc="55" dirty="0">
                <a:solidFill>
                  <a:srgbClr val="2F2E2B"/>
                </a:solidFill>
                <a:latin typeface="Trebuchet MS"/>
                <a:cs typeface="Trebuchet MS"/>
              </a:rPr>
              <a:t> </a:t>
            </a:r>
            <a:r>
              <a:rPr lang="fr-FR" sz="1100" b="1" spc="80" dirty="0">
                <a:solidFill>
                  <a:srgbClr val="2F2E2B"/>
                </a:solidFill>
                <a:latin typeface="Trebuchet MS"/>
                <a:cs typeface="Trebuchet MS"/>
              </a:rPr>
              <a:t>dirigeants</a:t>
            </a:r>
            <a:r>
              <a:rPr lang="fr-FR" sz="1100" b="1" spc="60" dirty="0">
                <a:solidFill>
                  <a:srgbClr val="2F2E2B"/>
                </a:solidFill>
                <a:latin typeface="Trebuchet MS"/>
                <a:cs typeface="Trebuchet MS"/>
              </a:rPr>
              <a:t> d’entreprise</a:t>
            </a:r>
            <a:r>
              <a:rPr lang="fr-FR" sz="1100" b="1" spc="55" dirty="0">
                <a:solidFill>
                  <a:srgbClr val="2F2E2B"/>
                </a:solidFill>
                <a:latin typeface="Trebuchet MS"/>
                <a:cs typeface="Trebuchet MS"/>
              </a:rPr>
              <a:t> </a:t>
            </a:r>
            <a:r>
              <a:rPr lang="fr-FR" sz="1100" b="1" spc="90" dirty="0">
                <a:solidFill>
                  <a:srgbClr val="2F2E2B"/>
                </a:solidFill>
                <a:latin typeface="Trebuchet MS"/>
                <a:cs typeface="Trebuchet MS"/>
              </a:rPr>
              <a:t>de</a:t>
            </a:r>
            <a:r>
              <a:rPr lang="fr-FR" sz="1100" b="1" spc="55" dirty="0">
                <a:solidFill>
                  <a:srgbClr val="2F2E2B"/>
                </a:solidFill>
                <a:latin typeface="Trebuchet MS"/>
                <a:cs typeface="Trebuchet MS"/>
              </a:rPr>
              <a:t> </a:t>
            </a:r>
            <a:r>
              <a:rPr lang="fr-FR" sz="1100" b="1" spc="70" dirty="0">
                <a:solidFill>
                  <a:srgbClr val="2F2E2B"/>
                </a:solidFill>
                <a:latin typeface="Trebuchet MS"/>
                <a:cs typeface="Trebuchet MS"/>
              </a:rPr>
              <a:t>transport</a:t>
            </a:r>
            <a:r>
              <a:rPr lang="fr-FR" sz="1100" b="1" spc="55" dirty="0">
                <a:solidFill>
                  <a:srgbClr val="2F2E2B"/>
                </a:solidFill>
                <a:latin typeface="Trebuchet MS"/>
                <a:cs typeface="Trebuchet MS"/>
              </a:rPr>
              <a:t> </a:t>
            </a:r>
            <a:r>
              <a:rPr lang="fr-FR" sz="1100" b="1" spc="90" dirty="0">
                <a:solidFill>
                  <a:srgbClr val="2F2E2B"/>
                </a:solidFill>
                <a:latin typeface="Trebuchet MS"/>
                <a:cs typeface="Trebuchet MS"/>
              </a:rPr>
              <a:t>du TRM</a:t>
            </a:r>
            <a:r>
              <a:rPr lang="fr-FR" sz="1100" b="1" spc="65" dirty="0">
                <a:solidFill>
                  <a:srgbClr val="2F2E2B"/>
                </a:solidFill>
                <a:latin typeface="Trebuchet MS"/>
                <a:cs typeface="Trebuchet MS"/>
              </a:rPr>
              <a:t> </a:t>
            </a:r>
            <a:r>
              <a:rPr lang="fr-FR" sz="1100" spc="85" dirty="0">
                <a:solidFill>
                  <a:srgbClr val="2F2E2B"/>
                </a:solidFill>
                <a:latin typeface="Trebuchet MS"/>
                <a:cs typeface="Trebuchet MS"/>
              </a:rPr>
              <a:t>sont</a:t>
            </a:r>
            <a:r>
              <a:rPr lang="fr-FR" sz="1100" spc="65" dirty="0">
                <a:solidFill>
                  <a:srgbClr val="2F2E2B"/>
                </a:solidFill>
                <a:latin typeface="Trebuchet MS"/>
                <a:cs typeface="Trebuchet MS"/>
              </a:rPr>
              <a:t> </a:t>
            </a:r>
            <a:r>
              <a:rPr lang="fr-FR" sz="1100" spc="114" dirty="0">
                <a:solidFill>
                  <a:srgbClr val="2F2E2B"/>
                </a:solidFill>
                <a:latin typeface="Trebuchet MS"/>
                <a:cs typeface="Trebuchet MS"/>
              </a:rPr>
              <a:t>récompensés</a:t>
            </a:r>
            <a:r>
              <a:rPr lang="fr-FR" sz="1100" spc="70" dirty="0">
                <a:solidFill>
                  <a:srgbClr val="2F2E2B"/>
                </a:solidFill>
                <a:latin typeface="Trebuchet MS"/>
                <a:cs typeface="Trebuchet MS"/>
              </a:rPr>
              <a:t> </a:t>
            </a:r>
            <a:r>
              <a:rPr lang="fr-FR" sz="1100" spc="55" dirty="0">
                <a:solidFill>
                  <a:srgbClr val="2F2E2B"/>
                </a:solidFill>
                <a:latin typeface="Trebuchet MS"/>
                <a:cs typeface="Trebuchet MS"/>
              </a:rPr>
              <a:t>d’une</a:t>
            </a:r>
            <a:r>
              <a:rPr lang="fr-FR" sz="1100" spc="65" dirty="0">
                <a:solidFill>
                  <a:srgbClr val="2F2E2B"/>
                </a:solidFill>
                <a:latin typeface="Trebuchet MS"/>
                <a:cs typeface="Trebuchet MS"/>
              </a:rPr>
              <a:t> </a:t>
            </a:r>
            <a:r>
              <a:rPr lang="fr-FR" sz="1100" spc="60" dirty="0">
                <a:solidFill>
                  <a:srgbClr val="2F2E2B"/>
                </a:solidFill>
                <a:latin typeface="Trebuchet MS"/>
                <a:cs typeface="Trebuchet MS"/>
              </a:rPr>
              <a:t>Étoile</a:t>
            </a:r>
            <a:r>
              <a:rPr lang="fr-FR" sz="1100" spc="65" dirty="0">
                <a:solidFill>
                  <a:srgbClr val="2F2E2B"/>
                </a:solidFill>
                <a:latin typeface="Trebuchet MS"/>
                <a:cs typeface="Trebuchet MS"/>
              </a:rPr>
              <a:t> </a:t>
            </a:r>
            <a:r>
              <a:rPr lang="fr-FR" sz="1100" spc="85" dirty="0">
                <a:solidFill>
                  <a:srgbClr val="2F2E2B"/>
                </a:solidFill>
                <a:latin typeface="Trebuchet MS"/>
                <a:cs typeface="Trebuchet MS"/>
              </a:rPr>
              <a:t>pour</a:t>
            </a:r>
            <a:r>
              <a:rPr lang="fr-FR" sz="1100" spc="70" dirty="0">
                <a:solidFill>
                  <a:srgbClr val="2F2E2B"/>
                </a:solidFill>
                <a:latin typeface="Trebuchet MS"/>
                <a:cs typeface="Trebuchet MS"/>
              </a:rPr>
              <a:t> </a:t>
            </a:r>
            <a:r>
              <a:rPr lang="fr-FR" sz="1100" spc="75" dirty="0">
                <a:solidFill>
                  <a:srgbClr val="2F2E2B"/>
                </a:solidFill>
                <a:latin typeface="Trebuchet MS"/>
                <a:cs typeface="Trebuchet MS"/>
              </a:rPr>
              <a:t>leurs</a:t>
            </a:r>
            <a:r>
              <a:rPr lang="fr-FR" sz="1100" dirty="0">
                <a:latin typeface="Trebuchet MS"/>
                <a:cs typeface="Trebuchet MS"/>
              </a:rPr>
              <a:t> </a:t>
            </a:r>
            <a:r>
              <a:rPr lang="fr-FR" sz="1100" spc="95" dirty="0">
                <a:solidFill>
                  <a:srgbClr val="2F2E2B"/>
                </a:solidFill>
                <a:latin typeface="Trebuchet MS"/>
                <a:cs typeface="Trebuchet MS"/>
              </a:rPr>
              <a:t>performances</a:t>
            </a:r>
            <a:r>
              <a:rPr lang="fr-FR" sz="1100" spc="60" dirty="0">
                <a:solidFill>
                  <a:srgbClr val="2F2E2B"/>
                </a:solidFill>
                <a:latin typeface="Trebuchet MS"/>
                <a:cs typeface="Trebuchet MS"/>
              </a:rPr>
              <a:t> </a:t>
            </a:r>
            <a:r>
              <a:rPr lang="fr-FR" sz="1100" spc="95" dirty="0">
                <a:solidFill>
                  <a:srgbClr val="2F2E2B"/>
                </a:solidFill>
                <a:latin typeface="Trebuchet MS"/>
                <a:cs typeface="Trebuchet MS"/>
              </a:rPr>
              <a:t>économiques,</a:t>
            </a:r>
            <a:r>
              <a:rPr lang="fr-FR" sz="1100" spc="65" dirty="0">
                <a:solidFill>
                  <a:srgbClr val="2F2E2B"/>
                </a:solidFill>
                <a:latin typeface="Trebuchet MS"/>
                <a:cs typeface="Trebuchet MS"/>
              </a:rPr>
              <a:t> </a:t>
            </a:r>
            <a:r>
              <a:rPr lang="fr-FR" sz="1100" spc="90" dirty="0">
                <a:solidFill>
                  <a:srgbClr val="2F2E2B"/>
                </a:solidFill>
                <a:latin typeface="Trebuchet MS"/>
                <a:cs typeface="Trebuchet MS"/>
              </a:rPr>
              <a:t>dynamisme,</a:t>
            </a:r>
            <a:r>
              <a:rPr lang="fr-FR" sz="1100" spc="65" dirty="0">
                <a:solidFill>
                  <a:srgbClr val="2F2E2B"/>
                </a:solidFill>
                <a:latin typeface="Trebuchet MS"/>
                <a:cs typeface="Trebuchet MS"/>
              </a:rPr>
              <a:t> </a:t>
            </a:r>
            <a:r>
              <a:rPr lang="fr-FR" sz="1100" spc="55" dirty="0">
                <a:solidFill>
                  <a:srgbClr val="2F2E2B"/>
                </a:solidFill>
                <a:latin typeface="Trebuchet MS"/>
                <a:cs typeface="Trebuchet MS"/>
              </a:rPr>
              <a:t>historique,</a:t>
            </a:r>
            <a:r>
              <a:rPr lang="fr-FR" sz="1100" spc="65" dirty="0">
                <a:solidFill>
                  <a:srgbClr val="2F2E2B"/>
                </a:solidFill>
                <a:latin typeface="Trebuchet MS"/>
                <a:cs typeface="Trebuchet MS"/>
              </a:rPr>
              <a:t> </a:t>
            </a:r>
            <a:r>
              <a:rPr lang="fr-FR" sz="1100" spc="60" dirty="0">
                <a:solidFill>
                  <a:srgbClr val="2F2E2B"/>
                </a:solidFill>
                <a:latin typeface="Trebuchet MS"/>
                <a:cs typeface="Trebuchet MS"/>
              </a:rPr>
              <a:t>potentiel </a:t>
            </a:r>
            <a:r>
              <a:rPr lang="fr-FR" sz="1100" spc="100" dirty="0">
                <a:solidFill>
                  <a:srgbClr val="2F2E2B"/>
                </a:solidFill>
                <a:latin typeface="Trebuchet MS"/>
                <a:cs typeface="Trebuchet MS"/>
              </a:rPr>
              <a:t>de </a:t>
            </a:r>
            <a:r>
              <a:rPr lang="fr-FR" sz="1100" spc="-315" dirty="0">
                <a:solidFill>
                  <a:srgbClr val="2F2E2B"/>
                </a:solidFill>
                <a:latin typeface="Trebuchet MS"/>
                <a:cs typeface="Trebuchet MS"/>
              </a:rPr>
              <a:t> </a:t>
            </a:r>
            <a:r>
              <a:rPr lang="fr-FR" sz="1100" spc="105" dirty="0">
                <a:solidFill>
                  <a:srgbClr val="2F2E2B"/>
                </a:solidFill>
                <a:latin typeface="Trebuchet MS"/>
                <a:cs typeface="Trebuchet MS"/>
              </a:rPr>
              <a:t>développement</a:t>
            </a:r>
            <a:r>
              <a:rPr lang="fr-FR" sz="1100" spc="60" dirty="0">
                <a:solidFill>
                  <a:srgbClr val="2F2E2B"/>
                </a:solidFill>
                <a:latin typeface="Trebuchet MS"/>
                <a:cs typeface="Trebuchet MS"/>
              </a:rPr>
              <a:t> </a:t>
            </a:r>
            <a:r>
              <a:rPr lang="fr-FR" sz="1100" spc="25" dirty="0">
                <a:solidFill>
                  <a:srgbClr val="2F2E2B"/>
                </a:solidFill>
                <a:latin typeface="Trebuchet MS"/>
                <a:cs typeface="Trebuchet MS"/>
              </a:rPr>
              <a:t>et</a:t>
            </a:r>
            <a:r>
              <a:rPr lang="fr-FR" sz="1100" spc="65" dirty="0">
                <a:solidFill>
                  <a:srgbClr val="2F2E2B"/>
                </a:solidFill>
                <a:latin typeface="Trebuchet MS"/>
                <a:cs typeface="Trebuchet MS"/>
              </a:rPr>
              <a:t> </a:t>
            </a:r>
            <a:r>
              <a:rPr lang="fr-FR" sz="1100" spc="45" dirty="0">
                <a:solidFill>
                  <a:srgbClr val="2F2E2B"/>
                </a:solidFill>
                <a:latin typeface="Trebuchet MS"/>
                <a:cs typeface="Trebuchet MS"/>
              </a:rPr>
              <a:t>d’innovation,</a:t>
            </a:r>
            <a:r>
              <a:rPr lang="fr-FR" sz="1100" spc="65" dirty="0">
                <a:solidFill>
                  <a:srgbClr val="2F2E2B"/>
                </a:solidFill>
                <a:latin typeface="Trebuchet MS"/>
                <a:cs typeface="Trebuchet MS"/>
              </a:rPr>
              <a:t> </a:t>
            </a:r>
            <a:r>
              <a:rPr lang="fr-FR" sz="1100" spc="-295" dirty="0">
                <a:solidFill>
                  <a:srgbClr val="2F2E2B"/>
                </a:solidFill>
                <a:latin typeface="Trebuchet MS"/>
                <a:cs typeface="Trebuchet MS"/>
              </a:rPr>
              <a:t>…</a:t>
            </a:r>
            <a:endParaRPr lang="fr-FR" sz="1100" dirty="0">
              <a:latin typeface="Trebuchet MS"/>
              <a:cs typeface="Trebuchet MS"/>
            </a:endParaRPr>
          </a:p>
          <a:p>
            <a:pPr>
              <a:lnSpc>
                <a:spcPct val="100000"/>
              </a:lnSpc>
              <a:spcBef>
                <a:spcPts val="25"/>
              </a:spcBef>
            </a:pPr>
            <a:endParaRPr lang="fr-FR" sz="1300" dirty="0">
              <a:latin typeface="Trebuchet MS"/>
              <a:cs typeface="Trebuchet MS"/>
            </a:endParaRPr>
          </a:p>
          <a:p>
            <a:pPr marL="184150" marR="24130" indent="-171450">
              <a:lnSpc>
                <a:spcPct val="116199"/>
              </a:lnSpc>
              <a:buFont typeface="Arial" panose="020B0604020202020204" pitchFamily="34" charset="0"/>
              <a:buChar char="•"/>
            </a:pPr>
            <a:r>
              <a:rPr lang="fr-FR" sz="1100" spc="120" dirty="0">
                <a:solidFill>
                  <a:srgbClr val="2F2E2B"/>
                </a:solidFill>
                <a:latin typeface="Trebuchet MS"/>
                <a:cs typeface="Trebuchet MS"/>
              </a:rPr>
              <a:t>Les</a:t>
            </a:r>
            <a:r>
              <a:rPr lang="fr-FR" sz="1100" spc="45" dirty="0">
                <a:solidFill>
                  <a:srgbClr val="2F2E2B"/>
                </a:solidFill>
                <a:latin typeface="Trebuchet MS"/>
                <a:cs typeface="Trebuchet MS"/>
              </a:rPr>
              <a:t> </a:t>
            </a:r>
            <a:r>
              <a:rPr lang="fr-FR" sz="1100" b="1" spc="35" dirty="0">
                <a:solidFill>
                  <a:srgbClr val="2F2E2B"/>
                </a:solidFill>
                <a:latin typeface="Trebuchet MS"/>
                <a:cs typeface="Trebuchet MS"/>
              </a:rPr>
              <a:t>6</a:t>
            </a:r>
            <a:r>
              <a:rPr lang="fr-FR" sz="1100" b="1" spc="50" dirty="0">
                <a:solidFill>
                  <a:srgbClr val="2F2E2B"/>
                </a:solidFill>
                <a:latin typeface="Trebuchet MS"/>
                <a:cs typeface="Trebuchet MS"/>
              </a:rPr>
              <a:t> </a:t>
            </a:r>
            <a:r>
              <a:rPr lang="fr-FR" sz="1100" b="1" spc="75" dirty="0">
                <a:solidFill>
                  <a:srgbClr val="2F2E2B"/>
                </a:solidFill>
                <a:latin typeface="Trebuchet MS"/>
                <a:cs typeface="Trebuchet MS"/>
              </a:rPr>
              <a:t>Étoiles</a:t>
            </a:r>
            <a:r>
              <a:rPr lang="fr-FR" sz="1100" b="1" spc="45" dirty="0">
                <a:solidFill>
                  <a:srgbClr val="2F2E2B"/>
                </a:solidFill>
                <a:latin typeface="Trebuchet MS"/>
                <a:cs typeface="Trebuchet MS"/>
              </a:rPr>
              <a:t> </a:t>
            </a:r>
            <a:r>
              <a:rPr lang="fr-FR" sz="1100" spc="85" dirty="0">
                <a:solidFill>
                  <a:srgbClr val="2F2E2B"/>
                </a:solidFill>
                <a:latin typeface="Trebuchet MS"/>
                <a:cs typeface="Trebuchet MS"/>
              </a:rPr>
              <a:t>sont</a:t>
            </a:r>
            <a:r>
              <a:rPr lang="fr-FR" sz="1100" spc="65" dirty="0">
                <a:solidFill>
                  <a:srgbClr val="2F2E2B"/>
                </a:solidFill>
                <a:latin typeface="Trebuchet MS"/>
                <a:cs typeface="Trebuchet MS"/>
              </a:rPr>
              <a:t> </a:t>
            </a:r>
            <a:r>
              <a:rPr lang="fr-FR" sz="1100" spc="95" dirty="0">
                <a:solidFill>
                  <a:srgbClr val="2F2E2B"/>
                </a:solidFill>
                <a:latin typeface="Trebuchet MS"/>
                <a:cs typeface="Trebuchet MS"/>
              </a:rPr>
              <a:t>remises</a:t>
            </a:r>
            <a:r>
              <a:rPr lang="fr-FR" sz="1100" spc="65" dirty="0">
                <a:solidFill>
                  <a:srgbClr val="2F2E2B"/>
                </a:solidFill>
                <a:latin typeface="Trebuchet MS"/>
                <a:cs typeface="Trebuchet MS"/>
              </a:rPr>
              <a:t> </a:t>
            </a:r>
            <a:r>
              <a:rPr lang="fr-FR" sz="1100" spc="70" dirty="0">
                <a:solidFill>
                  <a:srgbClr val="2F2E2B"/>
                </a:solidFill>
                <a:latin typeface="Trebuchet MS"/>
                <a:cs typeface="Trebuchet MS"/>
              </a:rPr>
              <a:t>durant</a:t>
            </a:r>
            <a:r>
              <a:rPr lang="fr-FR" sz="1100" spc="65" dirty="0">
                <a:solidFill>
                  <a:srgbClr val="2F2E2B"/>
                </a:solidFill>
                <a:latin typeface="Trebuchet MS"/>
                <a:cs typeface="Trebuchet MS"/>
              </a:rPr>
              <a:t> </a:t>
            </a:r>
            <a:r>
              <a:rPr lang="fr-FR" sz="1100" spc="35" dirty="0">
                <a:solidFill>
                  <a:srgbClr val="2F2E2B"/>
                </a:solidFill>
                <a:latin typeface="Trebuchet MS"/>
                <a:cs typeface="Trebuchet MS"/>
              </a:rPr>
              <a:t>la</a:t>
            </a:r>
            <a:r>
              <a:rPr lang="fr-FR" sz="1100" spc="70" dirty="0">
                <a:solidFill>
                  <a:srgbClr val="2F2E2B"/>
                </a:solidFill>
                <a:latin typeface="Trebuchet MS"/>
                <a:cs typeface="Trebuchet MS"/>
              </a:rPr>
              <a:t> </a:t>
            </a:r>
            <a:r>
              <a:rPr lang="fr-FR" sz="1100" spc="50" dirty="0">
                <a:solidFill>
                  <a:srgbClr val="2F2E2B"/>
                </a:solidFill>
                <a:latin typeface="Trebuchet MS"/>
                <a:cs typeface="Trebuchet MS"/>
              </a:rPr>
              <a:t>soirée,</a:t>
            </a:r>
            <a:r>
              <a:rPr lang="fr-FR" sz="1100" spc="65" dirty="0">
                <a:solidFill>
                  <a:srgbClr val="2F2E2B"/>
                </a:solidFill>
                <a:latin typeface="Trebuchet MS"/>
                <a:cs typeface="Trebuchet MS"/>
              </a:rPr>
              <a:t> </a:t>
            </a:r>
            <a:r>
              <a:rPr lang="fr-FR" sz="1100" spc="70" dirty="0">
                <a:solidFill>
                  <a:srgbClr val="2F2E2B"/>
                </a:solidFill>
                <a:latin typeface="Trebuchet MS"/>
                <a:cs typeface="Trebuchet MS"/>
              </a:rPr>
              <a:t>lors</a:t>
            </a:r>
            <a:r>
              <a:rPr lang="fr-FR" sz="1100" spc="65" dirty="0">
                <a:solidFill>
                  <a:srgbClr val="2F2E2B"/>
                </a:solidFill>
                <a:latin typeface="Trebuchet MS"/>
                <a:cs typeface="Trebuchet MS"/>
              </a:rPr>
              <a:t> </a:t>
            </a:r>
            <a:r>
              <a:rPr lang="fr-FR" sz="1100" spc="100" dirty="0">
                <a:solidFill>
                  <a:srgbClr val="2F2E2B"/>
                </a:solidFill>
                <a:latin typeface="Trebuchet MS"/>
                <a:cs typeface="Trebuchet MS"/>
              </a:rPr>
              <a:t>de</a:t>
            </a:r>
            <a:r>
              <a:rPr lang="fr-FR" sz="1100" spc="65" dirty="0">
                <a:solidFill>
                  <a:srgbClr val="2F2E2B"/>
                </a:solidFill>
                <a:latin typeface="Trebuchet MS"/>
                <a:cs typeface="Trebuchet MS"/>
              </a:rPr>
              <a:t> </a:t>
            </a:r>
            <a:r>
              <a:rPr lang="fr-FR" sz="1100" spc="35" dirty="0">
                <a:solidFill>
                  <a:srgbClr val="2F2E2B"/>
                </a:solidFill>
                <a:latin typeface="Trebuchet MS"/>
                <a:cs typeface="Trebuchet MS"/>
              </a:rPr>
              <a:t>la</a:t>
            </a:r>
            <a:r>
              <a:rPr lang="fr-FR" sz="1100" spc="65" dirty="0">
                <a:solidFill>
                  <a:srgbClr val="2F2E2B"/>
                </a:solidFill>
                <a:latin typeface="Trebuchet MS"/>
                <a:cs typeface="Trebuchet MS"/>
              </a:rPr>
              <a:t> </a:t>
            </a:r>
            <a:r>
              <a:rPr lang="fr-FR" sz="1100" spc="105" dirty="0">
                <a:solidFill>
                  <a:srgbClr val="2F2E2B"/>
                </a:solidFill>
                <a:latin typeface="Trebuchet MS"/>
                <a:cs typeface="Trebuchet MS"/>
              </a:rPr>
              <a:t>Remise</a:t>
            </a:r>
            <a:r>
              <a:rPr lang="fr-FR" sz="1100" spc="65" dirty="0">
                <a:solidFill>
                  <a:srgbClr val="2F2E2B"/>
                </a:solidFill>
                <a:latin typeface="Trebuchet MS"/>
                <a:cs typeface="Trebuchet MS"/>
              </a:rPr>
              <a:t> </a:t>
            </a:r>
            <a:r>
              <a:rPr lang="fr-FR" sz="1100" spc="100" dirty="0">
                <a:solidFill>
                  <a:srgbClr val="2F2E2B"/>
                </a:solidFill>
                <a:latin typeface="Trebuchet MS"/>
                <a:cs typeface="Trebuchet MS"/>
              </a:rPr>
              <a:t>des</a:t>
            </a:r>
            <a:r>
              <a:rPr lang="fr-FR" sz="1100" spc="70" dirty="0">
                <a:solidFill>
                  <a:srgbClr val="2F2E2B"/>
                </a:solidFill>
                <a:latin typeface="Trebuchet MS"/>
                <a:cs typeface="Trebuchet MS"/>
              </a:rPr>
              <a:t> </a:t>
            </a:r>
            <a:r>
              <a:rPr lang="fr-FR" sz="1100" spc="40" dirty="0">
                <a:solidFill>
                  <a:srgbClr val="2F2E2B"/>
                </a:solidFill>
                <a:latin typeface="Trebuchet MS"/>
                <a:cs typeface="Trebuchet MS"/>
              </a:rPr>
              <a:t>Prix </a:t>
            </a:r>
            <a:r>
              <a:rPr lang="fr-FR" sz="1100" spc="-320" dirty="0">
                <a:solidFill>
                  <a:srgbClr val="2F2E2B"/>
                </a:solidFill>
                <a:latin typeface="Trebuchet MS"/>
                <a:cs typeface="Trebuchet MS"/>
              </a:rPr>
              <a:t> </a:t>
            </a:r>
            <a:r>
              <a:rPr lang="fr-FR" sz="1100" spc="80" dirty="0">
                <a:solidFill>
                  <a:srgbClr val="2F2E2B"/>
                </a:solidFill>
                <a:latin typeface="Trebuchet MS"/>
                <a:cs typeface="Trebuchet MS"/>
              </a:rPr>
              <a:t>réunissant</a:t>
            </a:r>
            <a:r>
              <a:rPr lang="fr-FR" sz="1100" spc="45" dirty="0">
                <a:solidFill>
                  <a:srgbClr val="2F2E2B"/>
                </a:solidFill>
                <a:latin typeface="Trebuchet MS"/>
                <a:cs typeface="Trebuchet MS"/>
              </a:rPr>
              <a:t> </a:t>
            </a:r>
            <a:r>
              <a:rPr lang="fr-FR" sz="1100" b="1" spc="10" dirty="0">
                <a:solidFill>
                  <a:srgbClr val="2F2E2B"/>
                </a:solidFill>
                <a:latin typeface="Trebuchet MS"/>
                <a:cs typeface="Trebuchet MS"/>
              </a:rPr>
              <a:t>150</a:t>
            </a:r>
            <a:r>
              <a:rPr lang="fr-FR" sz="1100" b="1" spc="50" dirty="0">
                <a:solidFill>
                  <a:srgbClr val="2F2E2B"/>
                </a:solidFill>
                <a:latin typeface="Trebuchet MS"/>
                <a:cs typeface="Trebuchet MS"/>
              </a:rPr>
              <a:t> </a:t>
            </a:r>
            <a:r>
              <a:rPr lang="fr-FR" sz="1100" b="1" spc="90" dirty="0">
                <a:solidFill>
                  <a:srgbClr val="2F2E2B"/>
                </a:solidFill>
                <a:latin typeface="Trebuchet MS"/>
                <a:cs typeface="Trebuchet MS"/>
              </a:rPr>
              <a:t>professionnels</a:t>
            </a:r>
            <a:r>
              <a:rPr lang="fr-FR" sz="1100" b="1" spc="50" dirty="0">
                <a:solidFill>
                  <a:srgbClr val="2F2E2B"/>
                </a:solidFill>
                <a:latin typeface="Trebuchet MS"/>
                <a:cs typeface="Trebuchet MS"/>
              </a:rPr>
              <a:t> </a:t>
            </a:r>
            <a:r>
              <a:rPr lang="fr-FR" sz="1100" b="1" spc="90" dirty="0">
                <a:solidFill>
                  <a:srgbClr val="2F2E2B"/>
                </a:solidFill>
                <a:latin typeface="Trebuchet MS"/>
                <a:cs typeface="Trebuchet MS"/>
              </a:rPr>
              <a:t>du</a:t>
            </a:r>
            <a:r>
              <a:rPr lang="fr-FR" sz="1100" b="1" spc="50" dirty="0">
                <a:solidFill>
                  <a:srgbClr val="2F2E2B"/>
                </a:solidFill>
                <a:latin typeface="Trebuchet MS"/>
                <a:cs typeface="Trebuchet MS"/>
              </a:rPr>
              <a:t> secteur</a:t>
            </a:r>
            <a:r>
              <a:rPr lang="fr-FR" sz="1100" spc="50" dirty="0">
                <a:solidFill>
                  <a:srgbClr val="2F2E2B"/>
                </a:solidFill>
                <a:latin typeface="Trebuchet MS"/>
                <a:cs typeface="Trebuchet MS"/>
              </a:rPr>
              <a:t>.</a:t>
            </a:r>
            <a:endParaRPr lang="fr-FR" sz="1100" dirty="0">
              <a:latin typeface="Trebuchet MS"/>
              <a:cs typeface="Trebuchet MS"/>
            </a:endParaRPr>
          </a:p>
        </p:txBody>
      </p:sp>
      <p:pic>
        <p:nvPicPr>
          <p:cNvPr id="18" name="Image 17" descr="Une image contenant texte, camion, remorque&#10;&#10;Description générée automatiquement">
            <a:extLst>
              <a:ext uri="{FF2B5EF4-FFF2-40B4-BE49-F238E27FC236}">
                <a16:creationId xmlns:a16="http://schemas.microsoft.com/office/drawing/2014/main" id="{1F76B6FF-DD3F-2C6F-0929-3CE700F0E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9322" y="3800709"/>
            <a:ext cx="2141778" cy="30287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286532"/>
            <a:ext cx="10692765" cy="2199640"/>
            <a:chOff x="0" y="2286532"/>
            <a:chExt cx="10692765" cy="2199640"/>
          </a:xfrm>
        </p:grpSpPr>
        <p:sp>
          <p:nvSpPr>
            <p:cNvPr id="3" name="object 3"/>
            <p:cNvSpPr/>
            <p:nvPr/>
          </p:nvSpPr>
          <p:spPr>
            <a:xfrm>
              <a:off x="768259" y="4294381"/>
              <a:ext cx="9474835" cy="28575"/>
            </a:xfrm>
            <a:custGeom>
              <a:avLst/>
              <a:gdLst/>
              <a:ahLst/>
              <a:cxnLst/>
              <a:rect l="l" t="t" r="r" b="b"/>
              <a:pathLst>
                <a:path w="9474835" h="28575">
                  <a:moveTo>
                    <a:pt x="9474561" y="28566"/>
                  </a:moveTo>
                  <a:lnTo>
                    <a:pt x="0" y="28566"/>
                  </a:lnTo>
                  <a:lnTo>
                    <a:pt x="0" y="0"/>
                  </a:lnTo>
                  <a:lnTo>
                    <a:pt x="9474561" y="0"/>
                  </a:lnTo>
                  <a:lnTo>
                    <a:pt x="9474561" y="28566"/>
                  </a:lnTo>
                  <a:close/>
                </a:path>
              </a:pathLst>
            </a:custGeom>
            <a:solidFill>
              <a:srgbClr val="2F2E2B"/>
            </a:solidFill>
          </p:spPr>
          <p:txBody>
            <a:bodyPr wrap="square" lIns="0" tIns="0" rIns="0" bIns="0" rtlCol="0"/>
            <a:lstStyle/>
            <a:p>
              <a:endParaRPr/>
            </a:p>
          </p:txBody>
        </p:sp>
        <p:sp>
          <p:nvSpPr>
            <p:cNvPr id="4" name="object 4"/>
            <p:cNvSpPr/>
            <p:nvPr/>
          </p:nvSpPr>
          <p:spPr>
            <a:xfrm>
              <a:off x="0" y="2286532"/>
              <a:ext cx="10692765" cy="2038350"/>
            </a:xfrm>
            <a:custGeom>
              <a:avLst/>
              <a:gdLst/>
              <a:ahLst/>
              <a:cxnLst/>
              <a:rect l="l" t="t" r="r" b="b"/>
              <a:pathLst>
                <a:path w="10692765" h="2038350">
                  <a:moveTo>
                    <a:pt x="10692383" y="2037744"/>
                  </a:moveTo>
                  <a:lnTo>
                    <a:pt x="0" y="2037744"/>
                  </a:lnTo>
                  <a:lnTo>
                    <a:pt x="0" y="0"/>
                  </a:lnTo>
                  <a:lnTo>
                    <a:pt x="10692383" y="0"/>
                  </a:lnTo>
                  <a:lnTo>
                    <a:pt x="10692383" y="2037744"/>
                  </a:lnTo>
                  <a:close/>
                </a:path>
              </a:pathLst>
            </a:custGeom>
            <a:solidFill>
              <a:srgbClr val="BEA7A6">
                <a:alpha val="19999"/>
              </a:srgbClr>
            </a:solidFill>
          </p:spPr>
          <p:txBody>
            <a:bodyPr wrap="square" lIns="0" tIns="0" rIns="0" bIns="0" rtlCol="0"/>
            <a:lstStyle/>
            <a:p>
              <a:endParaRPr/>
            </a:p>
          </p:txBody>
        </p:sp>
        <p:sp>
          <p:nvSpPr>
            <p:cNvPr id="5" name="object 5"/>
            <p:cNvSpPr/>
            <p:nvPr/>
          </p:nvSpPr>
          <p:spPr>
            <a:xfrm>
              <a:off x="1505724" y="4146587"/>
              <a:ext cx="5374640" cy="339090"/>
            </a:xfrm>
            <a:custGeom>
              <a:avLst/>
              <a:gdLst/>
              <a:ahLst/>
              <a:cxnLst/>
              <a:rect l="l" t="t" r="r" b="b"/>
              <a:pathLst>
                <a:path w="5374640" h="339089">
                  <a:moveTo>
                    <a:pt x="323761" y="175526"/>
                  </a:moveTo>
                  <a:lnTo>
                    <a:pt x="317969" y="132499"/>
                  </a:lnTo>
                  <a:lnTo>
                    <a:pt x="301650" y="93827"/>
                  </a:lnTo>
                  <a:lnTo>
                    <a:pt x="276339" y="61061"/>
                  </a:lnTo>
                  <a:lnTo>
                    <a:pt x="243586" y="35750"/>
                  </a:lnTo>
                  <a:lnTo>
                    <a:pt x="204914" y="19431"/>
                  </a:lnTo>
                  <a:lnTo>
                    <a:pt x="161874" y="13652"/>
                  </a:lnTo>
                  <a:lnTo>
                    <a:pt x="118846" y="19431"/>
                  </a:lnTo>
                  <a:lnTo>
                    <a:pt x="80175" y="35750"/>
                  </a:lnTo>
                  <a:lnTo>
                    <a:pt x="47409" y="61061"/>
                  </a:lnTo>
                  <a:lnTo>
                    <a:pt x="22098" y="93827"/>
                  </a:lnTo>
                  <a:lnTo>
                    <a:pt x="5778" y="132499"/>
                  </a:lnTo>
                  <a:lnTo>
                    <a:pt x="0" y="175526"/>
                  </a:lnTo>
                  <a:lnTo>
                    <a:pt x="5778" y="218567"/>
                  </a:lnTo>
                  <a:lnTo>
                    <a:pt x="22098" y="257225"/>
                  </a:lnTo>
                  <a:lnTo>
                    <a:pt x="47409" y="289991"/>
                  </a:lnTo>
                  <a:lnTo>
                    <a:pt x="80175" y="315302"/>
                  </a:lnTo>
                  <a:lnTo>
                    <a:pt x="118846" y="331622"/>
                  </a:lnTo>
                  <a:lnTo>
                    <a:pt x="161874" y="337400"/>
                  </a:lnTo>
                  <a:lnTo>
                    <a:pt x="204914" y="331622"/>
                  </a:lnTo>
                  <a:lnTo>
                    <a:pt x="243586" y="315302"/>
                  </a:lnTo>
                  <a:lnTo>
                    <a:pt x="276339" y="289991"/>
                  </a:lnTo>
                  <a:lnTo>
                    <a:pt x="301650" y="257225"/>
                  </a:lnTo>
                  <a:lnTo>
                    <a:pt x="317969" y="218567"/>
                  </a:lnTo>
                  <a:lnTo>
                    <a:pt x="323761" y="175526"/>
                  </a:lnTo>
                  <a:close/>
                </a:path>
                <a:path w="5374640" h="339089">
                  <a:moveTo>
                    <a:pt x="2894787" y="161874"/>
                  </a:moveTo>
                  <a:lnTo>
                    <a:pt x="2889008" y="118846"/>
                  </a:lnTo>
                  <a:lnTo>
                    <a:pt x="2872689" y="80175"/>
                  </a:lnTo>
                  <a:lnTo>
                    <a:pt x="2847378" y="47421"/>
                  </a:lnTo>
                  <a:lnTo>
                    <a:pt x="2814612" y="22098"/>
                  </a:lnTo>
                  <a:lnTo>
                    <a:pt x="2775940" y="5791"/>
                  </a:lnTo>
                  <a:lnTo>
                    <a:pt x="2732913" y="0"/>
                  </a:lnTo>
                  <a:lnTo>
                    <a:pt x="2689872" y="5791"/>
                  </a:lnTo>
                  <a:lnTo>
                    <a:pt x="2651201" y="22098"/>
                  </a:lnTo>
                  <a:lnTo>
                    <a:pt x="2618448" y="47421"/>
                  </a:lnTo>
                  <a:lnTo>
                    <a:pt x="2593136" y="80175"/>
                  </a:lnTo>
                  <a:lnTo>
                    <a:pt x="2576817" y="118846"/>
                  </a:lnTo>
                  <a:lnTo>
                    <a:pt x="2571026" y="161874"/>
                  </a:lnTo>
                  <a:lnTo>
                    <a:pt x="2576817" y="204914"/>
                  </a:lnTo>
                  <a:lnTo>
                    <a:pt x="2593136" y="243586"/>
                  </a:lnTo>
                  <a:lnTo>
                    <a:pt x="2618448" y="276339"/>
                  </a:lnTo>
                  <a:lnTo>
                    <a:pt x="2651201" y="301650"/>
                  </a:lnTo>
                  <a:lnTo>
                    <a:pt x="2689872" y="317969"/>
                  </a:lnTo>
                  <a:lnTo>
                    <a:pt x="2732913" y="323761"/>
                  </a:lnTo>
                  <a:lnTo>
                    <a:pt x="2775940" y="317969"/>
                  </a:lnTo>
                  <a:lnTo>
                    <a:pt x="2814612" y="301650"/>
                  </a:lnTo>
                  <a:lnTo>
                    <a:pt x="2847378" y="276339"/>
                  </a:lnTo>
                  <a:lnTo>
                    <a:pt x="2872689" y="243586"/>
                  </a:lnTo>
                  <a:lnTo>
                    <a:pt x="2889008" y="204914"/>
                  </a:lnTo>
                  <a:lnTo>
                    <a:pt x="2894787" y="161874"/>
                  </a:lnTo>
                  <a:close/>
                </a:path>
                <a:path w="5374640" h="339089">
                  <a:moveTo>
                    <a:pt x="5374348" y="177101"/>
                  </a:moveTo>
                  <a:lnTo>
                    <a:pt x="5368556" y="134073"/>
                  </a:lnTo>
                  <a:lnTo>
                    <a:pt x="5352237" y="95402"/>
                  </a:lnTo>
                  <a:lnTo>
                    <a:pt x="5326926" y="62636"/>
                  </a:lnTo>
                  <a:lnTo>
                    <a:pt x="5294173" y="37325"/>
                  </a:lnTo>
                  <a:lnTo>
                    <a:pt x="5255501" y="21005"/>
                  </a:lnTo>
                  <a:lnTo>
                    <a:pt x="5212461" y="15227"/>
                  </a:lnTo>
                  <a:lnTo>
                    <a:pt x="5169433" y="21005"/>
                  </a:lnTo>
                  <a:lnTo>
                    <a:pt x="5130762" y="37325"/>
                  </a:lnTo>
                  <a:lnTo>
                    <a:pt x="5097996" y="62636"/>
                  </a:lnTo>
                  <a:lnTo>
                    <a:pt x="5072685" y="95402"/>
                  </a:lnTo>
                  <a:lnTo>
                    <a:pt x="5056365" y="134073"/>
                  </a:lnTo>
                  <a:lnTo>
                    <a:pt x="5050587" y="177101"/>
                  </a:lnTo>
                  <a:lnTo>
                    <a:pt x="5056365" y="220141"/>
                  </a:lnTo>
                  <a:lnTo>
                    <a:pt x="5072685" y="258800"/>
                  </a:lnTo>
                  <a:lnTo>
                    <a:pt x="5097996" y="291566"/>
                  </a:lnTo>
                  <a:lnTo>
                    <a:pt x="5130762" y="316877"/>
                  </a:lnTo>
                  <a:lnTo>
                    <a:pt x="5169433" y="333197"/>
                  </a:lnTo>
                  <a:lnTo>
                    <a:pt x="5212461" y="338975"/>
                  </a:lnTo>
                  <a:lnTo>
                    <a:pt x="5255501" y="333197"/>
                  </a:lnTo>
                  <a:lnTo>
                    <a:pt x="5294173" y="316877"/>
                  </a:lnTo>
                  <a:lnTo>
                    <a:pt x="5326926" y="291566"/>
                  </a:lnTo>
                  <a:lnTo>
                    <a:pt x="5352237" y="258800"/>
                  </a:lnTo>
                  <a:lnTo>
                    <a:pt x="5368556" y="220141"/>
                  </a:lnTo>
                  <a:lnTo>
                    <a:pt x="5374348" y="177101"/>
                  </a:lnTo>
                  <a:close/>
                </a:path>
              </a:pathLst>
            </a:custGeom>
            <a:solidFill>
              <a:srgbClr val="C79940"/>
            </a:solidFill>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71120" rIns="0" bIns="0" rtlCol="0">
            <a:spAutoFit/>
          </a:bodyPr>
          <a:lstStyle/>
          <a:p>
            <a:pPr algn="ctr">
              <a:lnSpc>
                <a:spcPct val="100000"/>
              </a:lnSpc>
              <a:spcBef>
                <a:spcPts val="560"/>
              </a:spcBef>
            </a:pPr>
            <a:r>
              <a:rPr spc="225" dirty="0"/>
              <a:t>D</a:t>
            </a:r>
            <a:r>
              <a:rPr spc="85" dirty="0"/>
              <a:t>O</a:t>
            </a:r>
            <a:r>
              <a:rPr spc="130" dirty="0"/>
              <a:t>SS</a:t>
            </a:r>
            <a:r>
              <a:rPr spc="-15" dirty="0"/>
              <a:t>I</a:t>
            </a:r>
            <a:r>
              <a:rPr spc="-85" dirty="0"/>
              <a:t>E</a:t>
            </a:r>
            <a:r>
              <a:rPr spc="-110" dirty="0"/>
              <a:t>R</a:t>
            </a:r>
            <a:r>
              <a:rPr spc="10" dirty="0"/>
              <a:t> </a:t>
            </a:r>
            <a:r>
              <a:rPr spc="225" dirty="0"/>
              <a:t>D</a:t>
            </a:r>
            <a:r>
              <a:rPr spc="-120" dirty="0"/>
              <a:t>E</a:t>
            </a:r>
            <a:r>
              <a:rPr spc="10" dirty="0"/>
              <a:t> </a:t>
            </a:r>
            <a:r>
              <a:rPr spc="-30" dirty="0"/>
              <a:t>C</a:t>
            </a:r>
            <a:r>
              <a:rPr spc="-165" dirty="0"/>
              <a:t>A</a:t>
            </a:r>
            <a:r>
              <a:rPr spc="30" dirty="0"/>
              <a:t>N</a:t>
            </a:r>
            <a:r>
              <a:rPr spc="225" dirty="0"/>
              <a:t>D</a:t>
            </a:r>
            <a:r>
              <a:rPr spc="-15" dirty="0"/>
              <a:t>I</a:t>
            </a:r>
            <a:r>
              <a:rPr spc="225" dirty="0"/>
              <a:t>D</a:t>
            </a:r>
            <a:r>
              <a:rPr spc="-165" dirty="0"/>
              <a:t>A</a:t>
            </a:r>
            <a:r>
              <a:rPr spc="35" dirty="0"/>
              <a:t>T</a:t>
            </a:r>
            <a:r>
              <a:rPr spc="-90" dirty="0"/>
              <a:t>U</a:t>
            </a:r>
            <a:r>
              <a:rPr spc="-75" dirty="0"/>
              <a:t>R</a:t>
            </a:r>
            <a:r>
              <a:rPr spc="-120" dirty="0"/>
              <a:t>E</a:t>
            </a:r>
            <a:r>
              <a:rPr spc="10" dirty="0"/>
              <a:t> </a:t>
            </a:r>
            <a:r>
              <a:rPr cap="small" spc="114" dirty="0"/>
              <a:t>2</a:t>
            </a:r>
            <a:r>
              <a:rPr lang="fr-FR" cap="small" spc="555" dirty="0"/>
              <a:t>0</a:t>
            </a:r>
            <a:r>
              <a:rPr cap="small" spc="114" dirty="0"/>
              <a:t>2</a:t>
            </a:r>
            <a:r>
              <a:rPr lang="fr-FR" cap="small" spc="114" dirty="0"/>
              <a:t>2</a:t>
            </a:r>
            <a:endParaRPr spc="520" dirty="0"/>
          </a:p>
          <a:p>
            <a:pPr marR="65405" algn="ctr">
              <a:lnSpc>
                <a:spcPct val="100000"/>
              </a:lnSpc>
              <a:spcBef>
                <a:spcPts val="310"/>
              </a:spcBef>
            </a:pPr>
            <a:r>
              <a:rPr sz="2400" spc="260" dirty="0">
                <a:solidFill>
                  <a:srgbClr val="282472"/>
                </a:solidFill>
                <a:latin typeface="Trebuchet MS"/>
                <a:cs typeface="Trebuchet MS"/>
              </a:rPr>
              <a:t>POURQUOI</a:t>
            </a:r>
            <a:r>
              <a:rPr sz="2400" spc="165" dirty="0">
                <a:solidFill>
                  <a:srgbClr val="282472"/>
                </a:solidFill>
                <a:latin typeface="Trebuchet MS"/>
                <a:cs typeface="Trebuchet MS"/>
              </a:rPr>
              <a:t> </a:t>
            </a:r>
            <a:r>
              <a:rPr sz="2400" spc="265" dirty="0">
                <a:solidFill>
                  <a:srgbClr val="282472"/>
                </a:solidFill>
                <a:latin typeface="Trebuchet MS"/>
                <a:cs typeface="Trebuchet MS"/>
              </a:rPr>
              <a:t>CANDIDATER</a:t>
            </a:r>
            <a:r>
              <a:rPr sz="2400" spc="165" dirty="0">
                <a:solidFill>
                  <a:srgbClr val="282472"/>
                </a:solidFill>
                <a:latin typeface="Trebuchet MS"/>
                <a:cs typeface="Trebuchet MS"/>
              </a:rPr>
              <a:t> </a:t>
            </a:r>
            <a:r>
              <a:rPr sz="2400" spc="114" dirty="0">
                <a:solidFill>
                  <a:srgbClr val="282472"/>
                </a:solidFill>
                <a:latin typeface="Trebuchet MS"/>
                <a:cs typeface="Trebuchet MS"/>
              </a:rPr>
              <a:t>?</a:t>
            </a:r>
            <a:endParaRPr sz="2400" dirty="0">
              <a:latin typeface="Trebuchet MS"/>
              <a:cs typeface="Trebuchet MS"/>
            </a:endParaRPr>
          </a:p>
        </p:txBody>
      </p:sp>
      <p:sp>
        <p:nvSpPr>
          <p:cNvPr id="7" name="object 7"/>
          <p:cNvSpPr txBox="1"/>
          <p:nvPr/>
        </p:nvSpPr>
        <p:spPr>
          <a:xfrm>
            <a:off x="576677" y="4796266"/>
            <a:ext cx="2181225" cy="715645"/>
          </a:xfrm>
          <a:prstGeom prst="rect">
            <a:avLst/>
          </a:prstGeom>
        </p:spPr>
        <p:txBody>
          <a:bodyPr vert="horz" wrap="square" lIns="0" tIns="15240" rIns="0" bIns="0" rtlCol="0">
            <a:spAutoFit/>
          </a:bodyPr>
          <a:lstStyle/>
          <a:p>
            <a:pPr algn="ctr">
              <a:lnSpc>
                <a:spcPct val="100000"/>
              </a:lnSpc>
              <a:spcBef>
                <a:spcPts val="120"/>
              </a:spcBef>
            </a:pPr>
            <a:r>
              <a:rPr sz="1850" spc="235" dirty="0">
                <a:solidFill>
                  <a:srgbClr val="2F2E2B"/>
                </a:solidFill>
                <a:latin typeface="Trebuchet MS"/>
                <a:cs typeface="Trebuchet MS"/>
              </a:rPr>
              <a:t>Communiquer</a:t>
            </a:r>
            <a:endParaRPr sz="1850">
              <a:latin typeface="Trebuchet MS"/>
              <a:cs typeface="Trebuchet MS"/>
            </a:endParaRPr>
          </a:p>
          <a:p>
            <a:pPr algn="ctr">
              <a:lnSpc>
                <a:spcPct val="100000"/>
              </a:lnSpc>
              <a:spcBef>
                <a:spcPts val="1805"/>
              </a:spcBef>
            </a:pPr>
            <a:r>
              <a:rPr sz="1150" spc="80" dirty="0">
                <a:solidFill>
                  <a:srgbClr val="2F2E2B"/>
                </a:solidFill>
                <a:latin typeface="Trebuchet MS"/>
                <a:cs typeface="Trebuchet MS"/>
              </a:rPr>
              <a:t>sur</a:t>
            </a:r>
            <a:r>
              <a:rPr sz="1150" spc="50" dirty="0">
                <a:solidFill>
                  <a:srgbClr val="2F2E2B"/>
                </a:solidFill>
                <a:latin typeface="Trebuchet MS"/>
                <a:cs typeface="Trebuchet MS"/>
              </a:rPr>
              <a:t> </a:t>
            </a:r>
            <a:r>
              <a:rPr sz="1150" spc="60" dirty="0">
                <a:solidFill>
                  <a:srgbClr val="2F2E2B"/>
                </a:solidFill>
                <a:latin typeface="Trebuchet MS"/>
                <a:cs typeface="Trebuchet MS"/>
              </a:rPr>
              <a:t>votre</a:t>
            </a:r>
            <a:r>
              <a:rPr sz="1150" spc="50" dirty="0">
                <a:solidFill>
                  <a:srgbClr val="2F2E2B"/>
                </a:solidFill>
                <a:latin typeface="Trebuchet MS"/>
                <a:cs typeface="Trebuchet MS"/>
              </a:rPr>
              <a:t> </a:t>
            </a:r>
            <a:r>
              <a:rPr sz="1150" spc="95" dirty="0">
                <a:solidFill>
                  <a:srgbClr val="2F2E2B"/>
                </a:solidFill>
                <a:latin typeface="Trebuchet MS"/>
                <a:cs typeface="Trebuchet MS"/>
              </a:rPr>
              <a:t>marque</a:t>
            </a:r>
            <a:r>
              <a:rPr sz="1150" spc="55" dirty="0">
                <a:solidFill>
                  <a:srgbClr val="2F2E2B"/>
                </a:solidFill>
                <a:latin typeface="Trebuchet MS"/>
                <a:cs typeface="Trebuchet MS"/>
              </a:rPr>
              <a:t> </a:t>
            </a:r>
            <a:r>
              <a:rPr sz="1150" spc="100" dirty="0">
                <a:solidFill>
                  <a:srgbClr val="2F2E2B"/>
                </a:solidFill>
                <a:latin typeface="Trebuchet MS"/>
                <a:cs typeface="Trebuchet MS"/>
              </a:rPr>
              <a:t>employeur</a:t>
            </a:r>
            <a:endParaRPr sz="1150">
              <a:latin typeface="Trebuchet MS"/>
              <a:cs typeface="Trebuchet MS"/>
            </a:endParaRPr>
          </a:p>
        </p:txBody>
      </p:sp>
      <p:sp>
        <p:nvSpPr>
          <p:cNvPr id="8" name="object 8"/>
          <p:cNvSpPr txBox="1"/>
          <p:nvPr/>
        </p:nvSpPr>
        <p:spPr>
          <a:xfrm>
            <a:off x="3359381" y="4780818"/>
            <a:ext cx="1757680" cy="1129030"/>
          </a:xfrm>
          <a:prstGeom prst="rect">
            <a:avLst/>
          </a:prstGeom>
        </p:spPr>
        <p:txBody>
          <a:bodyPr vert="horz" wrap="square" lIns="0" tIns="15240" rIns="0" bIns="0" rtlCol="0">
            <a:spAutoFit/>
          </a:bodyPr>
          <a:lstStyle/>
          <a:p>
            <a:pPr algn="ctr">
              <a:lnSpc>
                <a:spcPct val="100000"/>
              </a:lnSpc>
              <a:spcBef>
                <a:spcPts val="120"/>
              </a:spcBef>
            </a:pPr>
            <a:r>
              <a:rPr sz="1850" spc="180" dirty="0">
                <a:solidFill>
                  <a:srgbClr val="2F2E2B"/>
                </a:solidFill>
                <a:latin typeface="Trebuchet MS"/>
                <a:cs typeface="Trebuchet MS"/>
              </a:rPr>
              <a:t>Valoriser</a:t>
            </a:r>
            <a:endParaRPr sz="1850" dirty="0">
              <a:latin typeface="Trebuchet MS"/>
              <a:cs typeface="Trebuchet MS"/>
            </a:endParaRPr>
          </a:p>
          <a:p>
            <a:pPr marL="12700" marR="5080" algn="ctr">
              <a:lnSpc>
                <a:spcPct val="117500"/>
              </a:lnSpc>
              <a:spcBef>
                <a:spcPts val="1580"/>
              </a:spcBef>
            </a:pPr>
            <a:r>
              <a:rPr sz="1150" spc="60" dirty="0">
                <a:solidFill>
                  <a:srgbClr val="2F2E2B"/>
                </a:solidFill>
                <a:latin typeface="Trebuchet MS"/>
                <a:cs typeface="Trebuchet MS"/>
              </a:rPr>
              <a:t>votre</a:t>
            </a:r>
            <a:r>
              <a:rPr sz="1150" spc="50" dirty="0">
                <a:solidFill>
                  <a:srgbClr val="2F2E2B"/>
                </a:solidFill>
                <a:latin typeface="Trebuchet MS"/>
                <a:cs typeface="Trebuchet MS"/>
              </a:rPr>
              <a:t> </a:t>
            </a:r>
            <a:r>
              <a:rPr sz="1150" spc="40" dirty="0">
                <a:solidFill>
                  <a:srgbClr val="2F2E2B"/>
                </a:solidFill>
                <a:latin typeface="Trebuchet MS"/>
                <a:cs typeface="Trebuchet MS"/>
              </a:rPr>
              <a:t>activité</a:t>
            </a:r>
            <a:r>
              <a:rPr sz="1150" spc="50" dirty="0">
                <a:solidFill>
                  <a:srgbClr val="2F2E2B"/>
                </a:solidFill>
                <a:latin typeface="Trebuchet MS"/>
                <a:cs typeface="Trebuchet MS"/>
              </a:rPr>
              <a:t> </a:t>
            </a:r>
            <a:r>
              <a:rPr sz="1150" spc="20" dirty="0">
                <a:solidFill>
                  <a:srgbClr val="2F2E2B"/>
                </a:solidFill>
                <a:latin typeface="Trebuchet MS"/>
                <a:cs typeface="Trebuchet MS"/>
              </a:rPr>
              <a:t>et</a:t>
            </a:r>
            <a:r>
              <a:rPr sz="1150" spc="50" dirty="0">
                <a:solidFill>
                  <a:srgbClr val="2F2E2B"/>
                </a:solidFill>
                <a:latin typeface="Trebuchet MS"/>
                <a:cs typeface="Trebuchet MS"/>
              </a:rPr>
              <a:t> </a:t>
            </a:r>
            <a:r>
              <a:rPr sz="1150" spc="55" dirty="0">
                <a:solidFill>
                  <a:srgbClr val="2F2E2B"/>
                </a:solidFill>
                <a:latin typeface="Trebuchet MS"/>
                <a:cs typeface="Trebuchet MS"/>
              </a:rPr>
              <a:t>mettre </a:t>
            </a:r>
            <a:r>
              <a:rPr sz="1150" spc="-330" dirty="0">
                <a:solidFill>
                  <a:srgbClr val="2F2E2B"/>
                </a:solidFill>
                <a:latin typeface="Trebuchet MS"/>
                <a:cs typeface="Trebuchet MS"/>
              </a:rPr>
              <a:t> </a:t>
            </a:r>
            <a:r>
              <a:rPr sz="1150" spc="80" dirty="0">
                <a:solidFill>
                  <a:srgbClr val="2F2E2B"/>
                </a:solidFill>
                <a:latin typeface="Trebuchet MS"/>
                <a:cs typeface="Trebuchet MS"/>
              </a:rPr>
              <a:t>en</a:t>
            </a:r>
            <a:r>
              <a:rPr sz="1150" spc="50" dirty="0">
                <a:solidFill>
                  <a:srgbClr val="2F2E2B"/>
                </a:solidFill>
                <a:latin typeface="Trebuchet MS"/>
                <a:cs typeface="Trebuchet MS"/>
              </a:rPr>
              <a:t> </a:t>
            </a:r>
            <a:r>
              <a:rPr sz="1150" spc="65" dirty="0">
                <a:solidFill>
                  <a:srgbClr val="2F2E2B"/>
                </a:solidFill>
                <a:latin typeface="Trebuchet MS"/>
                <a:cs typeface="Trebuchet MS"/>
              </a:rPr>
              <a:t>avant</a:t>
            </a:r>
            <a:r>
              <a:rPr sz="1150" spc="50" dirty="0">
                <a:solidFill>
                  <a:srgbClr val="2F2E2B"/>
                </a:solidFill>
                <a:latin typeface="Trebuchet MS"/>
                <a:cs typeface="Trebuchet MS"/>
              </a:rPr>
              <a:t> </a:t>
            </a:r>
            <a:r>
              <a:rPr sz="1150" spc="60" dirty="0">
                <a:solidFill>
                  <a:srgbClr val="2F2E2B"/>
                </a:solidFill>
                <a:latin typeface="Trebuchet MS"/>
                <a:cs typeface="Trebuchet MS"/>
              </a:rPr>
              <a:t>votre</a:t>
            </a:r>
            <a:r>
              <a:rPr sz="1150" spc="55" dirty="0">
                <a:solidFill>
                  <a:srgbClr val="2F2E2B"/>
                </a:solidFill>
                <a:latin typeface="Trebuchet MS"/>
                <a:cs typeface="Trebuchet MS"/>
              </a:rPr>
              <a:t> </a:t>
            </a:r>
            <a:r>
              <a:rPr sz="1150" spc="80" dirty="0">
                <a:solidFill>
                  <a:srgbClr val="2F2E2B"/>
                </a:solidFill>
                <a:latin typeface="Trebuchet MS"/>
                <a:cs typeface="Trebuchet MS"/>
              </a:rPr>
              <a:t>savoir-</a:t>
            </a:r>
            <a:endParaRPr sz="1150" dirty="0">
              <a:latin typeface="Trebuchet MS"/>
              <a:cs typeface="Trebuchet MS"/>
            </a:endParaRPr>
          </a:p>
          <a:p>
            <a:pPr algn="ctr">
              <a:lnSpc>
                <a:spcPct val="100000"/>
              </a:lnSpc>
              <a:spcBef>
                <a:spcPts val="240"/>
              </a:spcBef>
            </a:pPr>
            <a:r>
              <a:rPr sz="1150" spc="65" dirty="0">
                <a:solidFill>
                  <a:srgbClr val="2F2E2B"/>
                </a:solidFill>
                <a:latin typeface="Trebuchet MS"/>
                <a:cs typeface="Trebuchet MS"/>
              </a:rPr>
              <a:t>transporter</a:t>
            </a:r>
            <a:endParaRPr sz="1150" dirty="0">
              <a:latin typeface="Trebuchet MS"/>
              <a:cs typeface="Trebuchet MS"/>
            </a:endParaRPr>
          </a:p>
        </p:txBody>
      </p:sp>
      <p:sp>
        <p:nvSpPr>
          <p:cNvPr id="9" name="object 9"/>
          <p:cNvSpPr txBox="1"/>
          <p:nvPr/>
        </p:nvSpPr>
        <p:spPr>
          <a:xfrm>
            <a:off x="5701042" y="4796040"/>
            <a:ext cx="2033905" cy="717550"/>
          </a:xfrm>
          <a:prstGeom prst="rect">
            <a:avLst/>
          </a:prstGeom>
        </p:spPr>
        <p:txBody>
          <a:bodyPr vert="horz" wrap="square" lIns="0" tIns="15240" rIns="0" bIns="0" rtlCol="0">
            <a:spAutoFit/>
          </a:bodyPr>
          <a:lstStyle/>
          <a:p>
            <a:pPr algn="ctr">
              <a:lnSpc>
                <a:spcPct val="100000"/>
              </a:lnSpc>
              <a:spcBef>
                <a:spcPts val="120"/>
              </a:spcBef>
            </a:pPr>
            <a:r>
              <a:rPr sz="1850" spc="175" dirty="0">
                <a:solidFill>
                  <a:srgbClr val="2F2E2B"/>
                </a:solidFill>
                <a:latin typeface="Trebuchet MS"/>
                <a:cs typeface="Trebuchet MS"/>
              </a:rPr>
              <a:t>Conforter</a:t>
            </a:r>
            <a:endParaRPr sz="1850">
              <a:latin typeface="Trebuchet MS"/>
              <a:cs typeface="Trebuchet MS"/>
            </a:endParaRPr>
          </a:p>
          <a:p>
            <a:pPr algn="ctr">
              <a:lnSpc>
                <a:spcPct val="100000"/>
              </a:lnSpc>
              <a:spcBef>
                <a:spcPts val="1820"/>
              </a:spcBef>
            </a:pPr>
            <a:r>
              <a:rPr sz="1150" spc="30" dirty="0">
                <a:solidFill>
                  <a:srgbClr val="2F2E2B"/>
                </a:solidFill>
                <a:latin typeface="Trebuchet MS"/>
                <a:cs typeface="Trebuchet MS"/>
              </a:rPr>
              <a:t>la</a:t>
            </a:r>
            <a:r>
              <a:rPr sz="1150" spc="50" dirty="0">
                <a:solidFill>
                  <a:srgbClr val="2F2E2B"/>
                </a:solidFill>
                <a:latin typeface="Trebuchet MS"/>
                <a:cs typeface="Trebuchet MS"/>
              </a:rPr>
              <a:t> </a:t>
            </a:r>
            <a:r>
              <a:rPr sz="1150" spc="80" dirty="0">
                <a:solidFill>
                  <a:srgbClr val="2F2E2B"/>
                </a:solidFill>
                <a:latin typeface="Trebuchet MS"/>
                <a:cs typeface="Trebuchet MS"/>
              </a:rPr>
              <a:t>confiance</a:t>
            </a:r>
            <a:r>
              <a:rPr sz="1150" spc="55" dirty="0">
                <a:solidFill>
                  <a:srgbClr val="2F2E2B"/>
                </a:solidFill>
                <a:latin typeface="Trebuchet MS"/>
                <a:cs typeface="Trebuchet MS"/>
              </a:rPr>
              <a:t> </a:t>
            </a:r>
            <a:r>
              <a:rPr sz="1150" spc="100" dirty="0">
                <a:solidFill>
                  <a:srgbClr val="2F2E2B"/>
                </a:solidFill>
                <a:latin typeface="Trebuchet MS"/>
                <a:cs typeface="Trebuchet MS"/>
              </a:rPr>
              <a:t>de</a:t>
            </a:r>
            <a:r>
              <a:rPr sz="1150" spc="50" dirty="0">
                <a:solidFill>
                  <a:srgbClr val="2F2E2B"/>
                </a:solidFill>
                <a:latin typeface="Trebuchet MS"/>
                <a:cs typeface="Trebuchet MS"/>
              </a:rPr>
              <a:t> </a:t>
            </a:r>
            <a:r>
              <a:rPr sz="1150" spc="114" dirty="0">
                <a:solidFill>
                  <a:srgbClr val="2F2E2B"/>
                </a:solidFill>
                <a:latin typeface="Trebuchet MS"/>
                <a:cs typeface="Trebuchet MS"/>
              </a:rPr>
              <a:t>vos</a:t>
            </a:r>
            <a:r>
              <a:rPr sz="1150" spc="55" dirty="0">
                <a:solidFill>
                  <a:srgbClr val="2F2E2B"/>
                </a:solidFill>
                <a:latin typeface="Trebuchet MS"/>
                <a:cs typeface="Trebuchet MS"/>
              </a:rPr>
              <a:t> </a:t>
            </a:r>
            <a:r>
              <a:rPr sz="1150" spc="65" dirty="0">
                <a:solidFill>
                  <a:srgbClr val="2F2E2B"/>
                </a:solidFill>
                <a:latin typeface="Trebuchet MS"/>
                <a:cs typeface="Trebuchet MS"/>
              </a:rPr>
              <a:t>clients</a:t>
            </a:r>
            <a:endParaRPr sz="1150">
              <a:latin typeface="Trebuchet MS"/>
              <a:cs typeface="Trebuchet MS"/>
            </a:endParaRPr>
          </a:p>
        </p:txBody>
      </p:sp>
      <p:sp>
        <p:nvSpPr>
          <p:cNvPr id="10" name="object 10"/>
          <p:cNvSpPr txBox="1"/>
          <p:nvPr/>
        </p:nvSpPr>
        <p:spPr>
          <a:xfrm>
            <a:off x="560178" y="2661579"/>
            <a:ext cx="9680575" cy="1086451"/>
          </a:xfrm>
          <a:prstGeom prst="rect">
            <a:avLst/>
          </a:prstGeom>
        </p:spPr>
        <p:txBody>
          <a:bodyPr vert="horz" wrap="square" lIns="0" tIns="15875" rIns="0" bIns="0" rtlCol="0">
            <a:spAutoFit/>
          </a:bodyPr>
          <a:lstStyle/>
          <a:p>
            <a:pPr marL="12700">
              <a:lnSpc>
                <a:spcPct val="100000"/>
              </a:lnSpc>
              <a:spcBef>
                <a:spcPts val="125"/>
              </a:spcBef>
            </a:pPr>
            <a:r>
              <a:rPr lang="fr-FR" sz="1200" spc="100" dirty="0">
                <a:solidFill>
                  <a:srgbClr val="2F2E2B"/>
                </a:solidFill>
                <a:latin typeface="Trebuchet MS"/>
                <a:cs typeface="Trebuchet MS"/>
              </a:rPr>
              <a:t>La</a:t>
            </a:r>
            <a:r>
              <a:rPr lang="fr-FR" sz="1200" spc="75" dirty="0">
                <a:solidFill>
                  <a:srgbClr val="2F2E2B"/>
                </a:solidFill>
                <a:latin typeface="Trebuchet MS"/>
                <a:cs typeface="Trebuchet MS"/>
              </a:rPr>
              <a:t> </a:t>
            </a:r>
            <a:r>
              <a:rPr lang="fr-FR" sz="1200" spc="70" dirty="0">
                <a:solidFill>
                  <a:srgbClr val="2F2E2B"/>
                </a:solidFill>
                <a:latin typeface="Trebuchet MS"/>
                <a:cs typeface="Trebuchet MS"/>
              </a:rPr>
              <a:t>Nuit</a:t>
            </a:r>
            <a:r>
              <a:rPr lang="fr-FR" sz="1200" spc="75" dirty="0">
                <a:solidFill>
                  <a:srgbClr val="2F2E2B"/>
                </a:solidFill>
                <a:latin typeface="Trebuchet MS"/>
                <a:cs typeface="Trebuchet MS"/>
              </a:rPr>
              <a:t> </a:t>
            </a:r>
            <a:r>
              <a:rPr lang="fr-FR" sz="1200" spc="110" dirty="0">
                <a:solidFill>
                  <a:srgbClr val="2F2E2B"/>
                </a:solidFill>
                <a:latin typeface="Trebuchet MS"/>
                <a:cs typeface="Trebuchet MS"/>
              </a:rPr>
              <a:t>de</a:t>
            </a:r>
            <a:r>
              <a:rPr lang="fr-FR" sz="1200" spc="75" dirty="0">
                <a:solidFill>
                  <a:srgbClr val="2F2E2B"/>
                </a:solidFill>
                <a:latin typeface="Trebuchet MS"/>
                <a:cs typeface="Trebuchet MS"/>
              </a:rPr>
              <a:t> </a:t>
            </a:r>
            <a:r>
              <a:rPr lang="fr-FR" sz="1200" spc="35" dirty="0">
                <a:solidFill>
                  <a:srgbClr val="2F2E2B"/>
                </a:solidFill>
                <a:latin typeface="Trebuchet MS"/>
                <a:cs typeface="Trebuchet MS"/>
              </a:rPr>
              <a:t>l’Étoile</a:t>
            </a:r>
            <a:r>
              <a:rPr lang="fr-FR" sz="1200" spc="75" dirty="0">
                <a:solidFill>
                  <a:srgbClr val="2F2E2B"/>
                </a:solidFill>
                <a:latin typeface="Trebuchet MS"/>
                <a:cs typeface="Trebuchet MS"/>
              </a:rPr>
              <a:t> </a:t>
            </a:r>
            <a:r>
              <a:rPr lang="fr-FR" sz="1200" spc="110" dirty="0">
                <a:solidFill>
                  <a:srgbClr val="2F2E2B"/>
                </a:solidFill>
                <a:latin typeface="Trebuchet MS"/>
                <a:cs typeface="Trebuchet MS"/>
              </a:rPr>
              <a:t>du</a:t>
            </a:r>
            <a:r>
              <a:rPr lang="fr-FR" sz="1200" spc="75" dirty="0">
                <a:solidFill>
                  <a:srgbClr val="2F2E2B"/>
                </a:solidFill>
                <a:latin typeface="Trebuchet MS"/>
                <a:cs typeface="Trebuchet MS"/>
              </a:rPr>
              <a:t> </a:t>
            </a:r>
            <a:r>
              <a:rPr lang="fr-FR" sz="1200" spc="70" dirty="0">
                <a:solidFill>
                  <a:srgbClr val="2F2E2B"/>
                </a:solidFill>
                <a:latin typeface="Trebuchet MS"/>
                <a:cs typeface="Trebuchet MS"/>
              </a:rPr>
              <a:t>transport</a:t>
            </a:r>
            <a:r>
              <a:rPr lang="fr-FR" sz="1200" spc="75" dirty="0">
                <a:solidFill>
                  <a:srgbClr val="2F2E2B"/>
                </a:solidFill>
                <a:latin typeface="Trebuchet MS"/>
                <a:cs typeface="Trebuchet MS"/>
              </a:rPr>
              <a:t> </a:t>
            </a:r>
            <a:r>
              <a:rPr lang="fr-FR" sz="1200" b="1" spc="85" dirty="0">
                <a:solidFill>
                  <a:srgbClr val="2F2E2B"/>
                </a:solidFill>
                <a:latin typeface="Trebuchet MS"/>
                <a:cs typeface="Trebuchet MS"/>
              </a:rPr>
              <a:t>valorise</a:t>
            </a:r>
            <a:r>
              <a:rPr lang="fr-FR" sz="1200" b="1" spc="65" dirty="0">
                <a:solidFill>
                  <a:srgbClr val="2F2E2B"/>
                </a:solidFill>
                <a:latin typeface="Trebuchet MS"/>
                <a:cs typeface="Trebuchet MS"/>
              </a:rPr>
              <a:t> </a:t>
            </a:r>
            <a:r>
              <a:rPr lang="fr-FR" sz="1200" b="1" spc="95" dirty="0">
                <a:solidFill>
                  <a:srgbClr val="2F2E2B"/>
                </a:solidFill>
                <a:latin typeface="Trebuchet MS"/>
                <a:cs typeface="Trebuchet MS"/>
              </a:rPr>
              <a:t>les</a:t>
            </a:r>
            <a:r>
              <a:rPr lang="fr-FR" sz="1200" b="1" spc="60" dirty="0">
                <a:solidFill>
                  <a:srgbClr val="2F2E2B"/>
                </a:solidFill>
                <a:latin typeface="Trebuchet MS"/>
                <a:cs typeface="Trebuchet MS"/>
              </a:rPr>
              <a:t> </a:t>
            </a:r>
            <a:r>
              <a:rPr lang="fr-FR" sz="1200" b="1" spc="85" dirty="0">
                <a:solidFill>
                  <a:srgbClr val="2F2E2B"/>
                </a:solidFill>
                <a:latin typeface="Trebuchet MS"/>
                <a:cs typeface="Trebuchet MS"/>
              </a:rPr>
              <a:t>TPE</a:t>
            </a:r>
            <a:r>
              <a:rPr lang="fr-FR" sz="1200" b="1" spc="60" dirty="0">
                <a:solidFill>
                  <a:srgbClr val="2F2E2B"/>
                </a:solidFill>
                <a:latin typeface="Trebuchet MS"/>
                <a:cs typeface="Trebuchet MS"/>
              </a:rPr>
              <a:t> </a:t>
            </a:r>
            <a:r>
              <a:rPr lang="fr-FR" sz="1200" b="1" spc="50" dirty="0">
                <a:solidFill>
                  <a:srgbClr val="2F2E2B"/>
                </a:solidFill>
                <a:latin typeface="Trebuchet MS"/>
                <a:cs typeface="Trebuchet MS"/>
              </a:rPr>
              <a:t>et</a:t>
            </a:r>
            <a:r>
              <a:rPr lang="fr-FR" sz="1200" b="1" spc="60" dirty="0">
                <a:solidFill>
                  <a:srgbClr val="2F2E2B"/>
                </a:solidFill>
                <a:latin typeface="Trebuchet MS"/>
                <a:cs typeface="Trebuchet MS"/>
              </a:rPr>
              <a:t> </a:t>
            </a:r>
            <a:r>
              <a:rPr lang="fr-FR" sz="1200" b="1" spc="130" dirty="0">
                <a:solidFill>
                  <a:srgbClr val="2F2E2B"/>
                </a:solidFill>
                <a:latin typeface="Trebuchet MS"/>
                <a:cs typeface="Trebuchet MS"/>
              </a:rPr>
              <a:t>PME</a:t>
            </a:r>
            <a:r>
              <a:rPr lang="fr-FR" sz="1200" b="1" spc="60" dirty="0">
                <a:solidFill>
                  <a:srgbClr val="2F2E2B"/>
                </a:solidFill>
                <a:latin typeface="Trebuchet MS"/>
                <a:cs typeface="Trebuchet MS"/>
              </a:rPr>
              <a:t> </a:t>
            </a:r>
            <a:r>
              <a:rPr lang="fr-FR" sz="1200" b="1" spc="100" dirty="0">
                <a:solidFill>
                  <a:srgbClr val="2F2E2B"/>
                </a:solidFill>
                <a:latin typeface="Trebuchet MS"/>
                <a:cs typeface="Trebuchet MS"/>
              </a:rPr>
              <a:t>du</a:t>
            </a:r>
            <a:r>
              <a:rPr lang="fr-FR" sz="1200" b="1" spc="60" dirty="0">
                <a:solidFill>
                  <a:srgbClr val="2F2E2B"/>
                </a:solidFill>
                <a:latin typeface="Trebuchet MS"/>
                <a:cs typeface="Trebuchet MS"/>
              </a:rPr>
              <a:t> </a:t>
            </a:r>
            <a:r>
              <a:rPr lang="fr-FR" sz="1200" b="1" spc="80" dirty="0">
                <a:solidFill>
                  <a:srgbClr val="2F2E2B"/>
                </a:solidFill>
                <a:latin typeface="Trebuchet MS"/>
                <a:cs typeface="Trebuchet MS"/>
              </a:rPr>
              <a:t>Transport</a:t>
            </a:r>
            <a:r>
              <a:rPr lang="fr-FR" sz="1200" b="1" spc="60" dirty="0">
                <a:solidFill>
                  <a:srgbClr val="2F2E2B"/>
                </a:solidFill>
                <a:latin typeface="Trebuchet MS"/>
                <a:cs typeface="Trebuchet MS"/>
              </a:rPr>
              <a:t> </a:t>
            </a:r>
            <a:r>
              <a:rPr lang="fr-FR" sz="1200" b="1" spc="55" dirty="0">
                <a:solidFill>
                  <a:srgbClr val="2F2E2B"/>
                </a:solidFill>
                <a:latin typeface="Trebuchet MS"/>
                <a:cs typeface="Trebuchet MS"/>
              </a:rPr>
              <a:t>routier</a:t>
            </a:r>
            <a:r>
              <a:rPr lang="fr-FR" sz="1200" b="1" spc="60" dirty="0">
                <a:solidFill>
                  <a:srgbClr val="2F2E2B"/>
                </a:solidFill>
                <a:latin typeface="Trebuchet MS"/>
                <a:cs typeface="Trebuchet MS"/>
              </a:rPr>
              <a:t> </a:t>
            </a:r>
            <a:r>
              <a:rPr lang="fr-FR" sz="1200" b="1" spc="100" dirty="0">
                <a:solidFill>
                  <a:srgbClr val="2F2E2B"/>
                </a:solidFill>
                <a:latin typeface="Trebuchet MS"/>
                <a:cs typeface="Trebuchet MS"/>
              </a:rPr>
              <a:t>de</a:t>
            </a:r>
            <a:r>
              <a:rPr lang="fr-FR" sz="1200" b="1" spc="60" dirty="0">
                <a:solidFill>
                  <a:srgbClr val="2F2E2B"/>
                </a:solidFill>
                <a:latin typeface="Trebuchet MS"/>
                <a:cs typeface="Trebuchet MS"/>
              </a:rPr>
              <a:t> </a:t>
            </a:r>
            <a:r>
              <a:rPr lang="fr-FR" sz="1200" b="1" spc="80" dirty="0">
                <a:solidFill>
                  <a:srgbClr val="2F2E2B"/>
                </a:solidFill>
                <a:latin typeface="Trebuchet MS"/>
                <a:cs typeface="Trebuchet MS"/>
              </a:rPr>
              <a:t>marchandise</a:t>
            </a:r>
            <a:r>
              <a:rPr lang="fr-FR" sz="1200" spc="80" dirty="0">
                <a:solidFill>
                  <a:srgbClr val="2F2E2B"/>
                </a:solidFill>
                <a:latin typeface="Trebuchet MS"/>
                <a:cs typeface="Trebuchet MS"/>
              </a:rPr>
              <a:t>.</a:t>
            </a:r>
            <a:endParaRPr lang="fr-FR" sz="1200" dirty="0">
              <a:latin typeface="Trebuchet MS"/>
              <a:cs typeface="Trebuchet MS"/>
            </a:endParaRPr>
          </a:p>
          <a:p>
            <a:pPr>
              <a:lnSpc>
                <a:spcPct val="100000"/>
              </a:lnSpc>
              <a:spcBef>
                <a:spcPts val="25"/>
              </a:spcBef>
            </a:pPr>
            <a:endParaRPr lang="fr-FR" sz="1450" dirty="0">
              <a:latin typeface="Trebuchet MS"/>
              <a:cs typeface="Trebuchet MS"/>
            </a:endParaRPr>
          </a:p>
          <a:p>
            <a:pPr marL="12700" marR="5080">
              <a:lnSpc>
                <a:spcPct val="118700"/>
              </a:lnSpc>
            </a:pPr>
            <a:r>
              <a:rPr lang="fr-FR" sz="1200" spc="140" dirty="0">
                <a:solidFill>
                  <a:srgbClr val="2F2E2B"/>
                </a:solidFill>
                <a:latin typeface="Trebuchet MS"/>
                <a:cs typeface="Trebuchet MS"/>
              </a:rPr>
              <a:t>Ces</a:t>
            </a:r>
            <a:r>
              <a:rPr lang="fr-FR" sz="1200" spc="114" dirty="0">
                <a:solidFill>
                  <a:srgbClr val="2F2E2B"/>
                </a:solidFill>
                <a:latin typeface="Trebuchet MS"/>
                <a:cs typeface="Trebuchet MS"/>
              </a:rPr>
              <a:t> </a:t>
            </a:r>
            <a:r>
              <a:rPr lang="fr-FR" sz="1200" spc="80" dirty="0">
                <a:solidFill>
                  <a:srgbClr val="2F2E2B"/>
                </a:solidFill>
                <a:latin typeface="Trebuchet MS"/>
                <a:cs typeface="Trebuchet MS"/>
              </a:rPr>
              <a:t>Étoiles</a:t>
            </a:r>
            <a:r>
              <a:rPr lang="fr-FR" sz="1200" spc="114" dirty="0">
                <a:solidFill>
                  <a:srgbClr val="2F2E2B"/>
                </a:solidFill>
                <a:latin typeface="Trebuchet MS"/>
                <a:cs typeface="Trebuchet MS"/>
              </a:rPr>
              <a:t> </a:t>
            </a:r>
            <a:r>
              <a:rPr lang="fr-FR" sz="1200" spc="55" dirty="0">
                <a:solidFill>
                  <a:srgbClr val="2F2E2B"/>
                </a:solidFill>
                <a:latin typeface="Trebuchet MS"/>
                <a:cs typeface="Trebuchet MS"/>
              </a:rPr>
              <a:t>font</a:t>
            </a:r>
            <a:r>
              <a:rPr lang="fr-FR" sz="1200" spc="114" dirty="0">
                <a:solidFill>
                  <a:srgbClr val="2F2E2B"/>
                </a:solidFill>
                <a:latin typeface="Trebuchet MS"/>
                <a:cs typeface="Trebuchet MS"/>
              </a:rPr>
              <a:t> </a:t>
            </a:r>
            <a:r>
              <a:rPr lang="fr-FR" sz="1200" spc="55" dirty="0">
                <a:solidFill>
                  <a:srgbClr val="2F2E2B"/>
                </a:solidFill>
                <a:latin typeface="Trebuchet MS"/>
                <a:cs typeface="Trebuchet MS"/>
              </a:rPr>
              <a:t>l'objet</a:t>
            </a:r>
            <a:r>
              <a:rPr lang="fr-FR" sz="1200" spc="114" dirty="0">
                <a:solidFill>
                  <a:srgbClr val="2F2E2B"/>
                </a:solidFill>
                <a:latin typeface="Trebuchet MS"/>
                <a:cs typeface="Trebuchet MS"/>
              </a:rPr>
              <a:t> d'une </a:t>
            </a:r>
            <a:r>
              <a:rPr lang="fr-FR" sz="1200" spc="100" dirty="0">
                <a:solidFill>
                  <a:srgbClr val="2F2E2B"/>
                </a:solidFill>
                <a:latin typeface="Trebuchet MS"/>
                <a:cs typeface="Trebuchet MS"/>
              </a:rPr>
              <a:t>communication</a:t>
            </a:r>
            <a:r>
              <a:rPr lang="fr-FR" sz="1200" spc="114" dirty="0">
                <a:solidFill>
                  <a:srgbClr val="2F2E2B"/>
                </a:solidFill>
                <a:latin typeface="Trebuchet MS"/>
                <a:cs typeface="Trebuchet MS"/>
              </a:rPr>
              <a:t> </a:t>
            </a:r>
            <a:r>
              <a:rPr lang="fr-FR" sz="1200" spc="110" dirty="0">
                <a:solidFill>
                  <a:srgbClr val="2F2E2B"/>
                </a:solidFill>
                <a:latin typeface="Trebuchet MS"/>
                <a:cs typeface="Trebuchet MS"/>
              </a:rPr>
              <a:t>de</a:t>
            </a:r>
            <a:r>
              <a:rPr lang="fr-FR" sz="1200" spc="114" dirty="0">
                <a:solidFill>
                  <a:srgbClr val="2F2E2B"/>
                </a:solidFill>
                <a:latin typeface="Trebuchet MS"/>
                <a:cs typeface="Trebuchet MS"/>
              </a:rPr>
              <a:t> </a:t>
            </a:r>
            <a:r>
              <a:rPr lang="fr-FR" sz="1200" spc="35" dirty="0">
                <a:solidFill>
                  <a:srgbClr val="2F2E2B"/>
                </a:solidFill>
                <a:latin typeface="Trebuchet MS"/>
                <a:cs typeface="Trebuchet MS"/>
              </a:rPr>
              <a:t>la</a:t>
            </a:r>
            <a:r>
              <a:rPr lang="fr-FR" sz="1200" spc="114" dirty="0">
                <a:solidFill>
                  <a:srgbClr val="2F2E2B"/>
                </a:solidFill>
                <a:latin typeface="Trebuchet MS"/>
                <a:cs typeface="Trebuchet MS"/>
              </a:rPr>
              <a:t> </a:t>
            </a:r>
            <a:r>
              <a:rPr lang="fr-FR" sz="1200" spc="50" dirty="0">
                <a:solidFill>
                  <a:srgbClr val="2F2E2B"/>
                </a:solidFill>
                <a:latin typeface="Trebuchet MS"/>
                <a:cs typeface="Trebuchet MS"/>
              </a:rPr>
              <a:t>part</a:t>
            </a:r>
            <a:r>
              <a:rPr lang="fr-FR" sz="1200" spc="120" dirty="0">
                <a:solidFill>
                  <a:srgbClr val="2F2E2B"/>
                </a:solidFill>
                <a:latin typeface="Trebuchet MS"/>
                <a:cs typeface="Trebuchet MS"/>
              </a:rPr>
              <a:t> </a:t>
            </a:r>
            <a:r>
              <a:rPr lang="fr-FR" sz="1200" spc="110" dirty="0">
                <a:solidFill>
                  <a:srgbClr val="2F2E2B"/>
                </a:solidFill>
                <a:latin typeface="Trebuchet MS"/>
                <a:cs typeface="Trebuchet MS"/>
              </a:rPr>
              <a:t>de</a:t>
            </a:r>
            <a:r>
              <a:rPr lang="fr-FR" sz="1200" spc="114" dirty="0">
                <a:solidFill>
                  <a:srgbClr val="2F2E2B"/>
                </a:solidFill>
                <a:latin typeface="Trebuchet MS"/>
                <a:cs typeface="Trebuchet MS"/>
              </a:rPr>
              <a:t> </a:t>
            </a:r>
            <a:r>
              <a:rPr lang="fr-FR" sz="1200" spc="45" dirty="0">
                <a:solidFill>
                  <a:srgbClr val="2F2E2B"/>
                </a:solidFill>
                <a:latin typeface="Trebuchet MS"/>
                <a:cs typeface="Trebuchet MS"/>
              </a:rPr>
              <a:t>l’</a:t>
            </a:r>
            <a:r>
              <a:rPr lang="fr-FR" sz="1200" b="1" spc="45" dirty="0">
                <a:solidFill>
                  <a:srgbClr val="2F2E2B"/>
                </a:solidFill>
                <a:latin typeface="Trebuchet MS"/>
                <a:cs typeface="Trebuchet MS"/>
              </a:rPr>
              <a:t>Officiel</a:t>
            </a:r>
            <a:r>
              <a:rPr lang="fr-FR" sz="1200" b="1" spc="100" dirty="0">
                <a:solidFill>
                  <a:srgbClr val="2F2E2B"/>
                </a:solidFill>
                <a:latin typeface="Trebuchet MS"/>
                <a:cs typeface="Trebuchet MS"/>
              </a:rPr>
              <a:t> </a:t>
            </a:r>
            <a:r>
              <a:rPr lang="fr-FR" sz="1200" b="1" spc="114" dirty="0">
                <a:solidFill>
                  <a:srgbClr val="2F2E2B"/>
                </a:solidFill>
                <a:latin typeface="Trebuchet MS"/>
                <a:cs typeface="Trebuchet MS"/>
              </a:rPr>
              <a:t>des</a:t>
            </a:r>
            <a:r>
              <a:rPr lang="fr-FR" sz="1200" b="1" spc="100" dirty="0">
                <a:solidFill>
                  <a:srgbClr val="2F2E2B"/>
                </a:solidFill>
                <a:latin typeface="Trebuchet MS"/>
                <a:cs typeface="Trebuchet MS"/>
              </a:rPr>
              <a:t> </a:t>
            </a:r>
            <a:r>
              <a:rPr lang="fr-FR" sz="1200" b="1" spc="75" dirty="0">
                <a:solidFill>
                  <a:srgbClr val="2F2E2B"/>
                </a:solidFill>
                <a:latin typeface="Trebuchet MS"/>
                <a:cs typeface="Trebuchet MS"/>
              </a:rPr>
              <a:t>Transporteurs,</a:t>
            </a:r>
            <a:r>
              <a:rPr lang="fr-FR" sz="1200" b="1" spc="100" dirty="0">
                <a:solidFill>
                  <a:srgbClr val="2F2E2B"/>
                </a:solidFill>
                <a:latin typeface="Trebuchet MS"/>
                <a:cs typeface="Trebuchet MS"/>
              </a:rPr>
              <a:t> </a:t>
            </a:r>
            <a:r>
              <a:rPr lang="fr-FR" sz="1200" b="1" spc="95" dirty="0" err="1">
                <a:solidFill>
                  <a:srgbClr val="2F2E2B"/>
                </a:solidFill>
                <a:latin typeface="Trebuchet MS"/>
                <a:cs typeface="Trebuchet MS"/>
              </a:rPr>
              <a:t>FranceRoutes</a:t>
            </a:r>
            <a:r>
              <a:rPr lang="fr-FR" sz="1200" b="1" spc="100" dirty="0">
                <a:solidFill>
                  <a:srgbClr val="2F2E2B"/>
                </a:solidFill>
                <a:latin typeface="Trebuchet MS"/>
                <a:cs typeface="Trebuchet MS"/>
              </a:rPr>
              <a:t> </a:t>
            </a:r>
            <a:r>
              <a:rPr lang="fr-FR" sz="1200" b="1" spc="385" dirty="0">
                <a:solidFill>
                  <a:srgbClr val="2F2E2B"/>
                </a:solidFill>
                <a:latin typeface="Trebuchet MS"/>
                <a:cs typeface="Trebuchet MS"/>
              </a:rPr>
              <a:t>/</a:t>
            </a:r>
            <a:r>
              <a:rPr lang="fr-FR" sz="1200" b="1" spc="100" dirty="0">
                <a:solidFill>
                  <a:srgbClr val="2F2E2B"/>
                </a:solidFill>
                <a:latin typeface="Trebuchet MS"/>
                <a:cs typeface="Trebuchet MS"/>
              </a:rPr>
              <a:t> </a:t>
            </a:r>
            <a:r>
              <a:rPr lang="fr-FR" sz="1200" b="1" spc="65" dirty="0">
                <a:solidFill>
                  <a:srgbClr val="2F2E2B"/>
                </a:solidFill>
                <a:latin typeface="Trebuchet MS"/>
                <a:cs typeface="Trebuchet MS"/>
              </a:rPr>
              <a:t>Franceroutes.fr </a:t>
            </a:r>
            <a:r>
              <a:rPr lang="fr-FR" sz="1200" b="1" spc="-345" dirty="0">
                <a:solidFill>
                  <a:srgbClr val="2F2E2B"/>
                </a:solidFill>
                <a:latin typeface="Trebuchet MS"/>
                <a:cs typeface="Trebuchet MS"/>
              </a:rPr>
              <a:t> </a:t>
            </a:r>
            <a:r>
              <a:rPr lang="fr-FR" sz="1200" b="1" spc="50" dirty="0">
                <a:solidFill>
                  <a:srgbClr val="2F2E2B"/>
                </a:solidFill>
                <a:latin typeface="Trebuchet MS"/>
                <a:cs typeface="Trebuchet MS"/>
              </a:rPr>
              <a:t>et</a:t>
            </a:r>
            <a:r>
              <a:rPr lang="fr-FR" sz="1200" b="1" spc="55" dirty="0">
                <a:solidFill>
                  <a:srgbClr val="2F2E2B"/>
                </a:solidFill>
                <a:latin typeface="Trebuchet MS"/>
                <a:cs typeface="Trebuchet MS"/>
              </a:rPr>
              <a:t> </a:t>
            </a:r>
            <a:r>
              <a:rPr lang="fr-FR" sz="1200" b="1" spc="95" dirty="0">
                <a:solidFill>
                  <a:srgbClr val="2F2E2B"/>
                </a:solidFill>
                <a:latin typeface="Trebuchet MS"/>
                <a:cs typeface="Trebuchet MS"/>
              </a:rPr>
              <a:t>les</a:t>
            </a:r>
            <a:r>
              <a:rPr lang="fr-FR" sz="1200" b="1" spc="55" dirty="0">
                <a:solidFill>
                  <a:srgbClr val="2F2E2B"/>
                </a:solidFill>
                <a:latin typeface="Trebuchet MS"/>
                <a:cs typeface="Trebuchet MS"/>
              </a:rPr>
              <a:t> </a:t>
            </a:r>
            <a:r>
              <a:rPr lang="fr-FR" sz="1200" b="1" spc="80" dirty="0">
                <a:solidFill>
                  <a:srgbClr val="2F2E2B"/>
                </a:solidFill>
                <a:latin typeface="Trebuchet MS"/>
                <a:cs typeface="Trebuchet MS"/>
              </a:rPr>
              <a:t>sites</a:t>
            </a:r>
            <a:r>
              <a:rPr lang="fr-FR" sz="1200" b="1" spc="60" dirty="0">
                <a:solidFill>
                  <a:srgbClr val="2F2E2B"/>
                </a:solidFill>
                <a:latin typeface="Trebuchet MS"/>
                <a:cs typeface="Trebuchet MS"/>
              </a:rPr>
              <a:t> </a:t>
            </a:r>
            <a:r>
              <a:rPr lang="fr-FR" sz="1200" b="1" spc="90" dirty="0">
                <a:solidFill>
                  <a:srgbClr val="2F2E2B"/>
                </a:solidFill>
                <a:latin typeface="Trebuchet MS"/>
                <a:cs typeface="Trebuchet MS"/>
              </a:rPr>
              <a:t>actu-transport-logistique.fr</a:t>
            </a:r>
            <a:r>
              <a:rPr lang="fr-FR" sz="1200" b="1" spc="70" dirty="0">
                <a:solidFill>
                  <a:srgbClr val="2F2E2B"/>
                </a:solidFill>
                <a:latin typeface="Trebuchet MS"/>
                <a:cs typeface="Trebuchet MS"/>
              </a:rPr>
              <a:t> </a:t>
            </a:r>
            <a:r>
              <a:rPr lang="fr-FR" sz="1200" spc="60" dirty="0">
                <a:solidFill>
                  <a:srgbClr val="2F2E2B"/>
                </a:solidFill>
                <a:latin typeface="Trebuchet MS"/>
                <a:cs typeface="Trebuchet MS"/>
              </a:rPr>
              <a:t>ainsi</a:t>
            </a:r>
            <a:r>
              <a:rPr lang="fr-FR" sz="1200" spc="75" dirty="0">
                <a:solidFill>
                  <a:srgbClr val="2F2E2B"/>
                </a:solidFill>
                <a:latin typeface="Trebuchet MS"/>
                <a:cs typeface="Trebuchet MS"/>
              </a:rPr>
              <a:t> </a:t>
            </a:r>
            <a:r>
              <a:rPr lang="fr-FR" sz="1200" spc="114" dirty="0">
                <a:solidFill>
                  <a:srgbClr val="2F2E2B"/>
                </a:solidFill>
                <a:latin typeface="Trebuchet MS"/>
                <a:cs typeface="Trebuchet MS"/>
              </a:rPr>
              <a:t>que</a:t>
            </a:r>
            <a:r>
              <a:rPr lang="fr-FR" sz="1200" spc="70" dirty="0">
                <a:solidFill>
                  <a:srgbClr val="2F2E2B"/>
                </a:solidFill>
                <a:latin typeface="Trebuchet MS"/>
                <a:cs typeface="Trebuchet MS"/>
              </a:rPr>
              <a:t> </a:t>
            </a:r>
            <a:r>
              <a:rPr lang="fr-FR" sz="1200" spc="125" dirty="0">
                <a:solidFill>
                  <a:srgbClr val="2F2E2B"/>
                </a:solidFill>
                <a:latin typeface="Trebuchet MS"/>
                <a:cs typeface="Trebuchet MS"/>
              </a:rPr>
              <a:t>sur les</a:t>
            </a:r>
            <a:r>
              <a:rPr lang="fr-FR" sz="1200" spc="70" dirty="0">
                <a:solidFill>
                  <a:srgbClr val="2F2E2B"/>
                </a:solidFill>
                <a:latin typeface="Trebuchet MS"/>
                <a:cs typeface="Trebuchet MS"/>
              </a:rPr>
              <a:t> </a:t>
            </a:r>
            <a:r>
              <a:rPr lang="fr-FR" sz="1200" b="1" spc="85" dirty="0">
                <a:solidFill>
                  <a:srgbClr val="2F2E2B"/>
                </a:solidFill>
                <a:latin typeface="Trebuchet MS"/>
                <a:cs typeface="Trebuchet MS"/>
              </a:rPr>
              <a:t>réseaux</a:t>
            </a:r>
            <a:r>
              <a:rPr lang="fr-FR" sz="1200" b="1" spc="60" dirty="0">
                <a:solidFill>
                  <a:srgbClr val="2F2E2B"/>
                </a:solidFill>
                <a:latin typeface="Trebuchet MS"/>
                <a:cs typeface="Trebuchet MS"/>
              </a:rPr>
              <a:t> </a:t>
            </a:r>
            <a:r>
              <a:rPr lang="fr-FR" sz="1200" b="1" spc="90" dirty="0">
                <a:solidFill>
                  <a:srgbClr val="2F2E2B"/>
                </a:solidFill>
                <a:latin typeface="Trebuchet MS"/>
                <a:cs typeface="Trebuchet MS"/>
              </a:rPr>
              <a:t>sociaux</a:t>
            </a:r>
            <a:r>
              <a:rPr lang="fr-FR" sz="1200" b="1" spc="70" dirty="0">
                <a:solidFill>
                  <a:srgbClr val="2F2E2B"/>
                </a:solidFill>
                <a:latin typeface="Trebuchet MS"/>
                <a:cs typeface="Trebuchet MS"/>
              </a:rPr>
              <a:t> </a:t>
            </a:r>
            <a:r>
              <a:rPr lang="fr-FR" sz="1200" spc="30" dirty="0">
                <a:solidFill>
                  <a:srgbClr val="2F2E2B"/>
                </a:solidFill>
                <a:latin typeface="Trebuchet MS"/>
                <a:cs typeface="Trebuchet MS"/>
              </a:rPr>
              <a:t>et</a:t>
            </a:r>
            <a:r>
              <a:rPr lang="fr-FR" sz="1200" spc="75" dirty="0">
                <a:solidFill>
                  <a:srgbClr val="2F2E2B"/>
                </a:solidFill>
                <a:latin typeface="Trebuchet MS"/>
                <a:cs typeface="Trebuchet MS"/>
              </a:rPr>
              <a:t> </a:t>
            </a:r>
            <a:r>
              <a:rPr lang="fr-FR" sz="1200" spc="105" dirty="0">
                <a:solidFill>
                  <a:srgbClr val="2F2E2B"/>
                </a:solidFill>
                <a:latin typeface="Trebuchet MS"/>
                <a:cs typeface="Trebuchet MS"/>
              </a:rPr>
              <a:t>auprès</a:t>
            </a:r>
            <a:r>
              <a:rPr lang="fr-FR" sz="1200" spc="70" dirty="0">
                <a:solidFill>
                  <a:srgbClr val="2F2E2B"/>
                </a:solidFill>
                <a:latin typeface="Trebuchet MS"/>
                <a:cs typeface="Trebuchet MS"/>
              </a:rPr>
              <a:t> </a:t>
            </a:r>
            <a:r>
              <a:rPr lang="fr-FR" sz="1200" spc="130" dirty="0">
                <a:solidFill>
                  <a:srgbClr val="2F2E2B"/>
                </a:solidFill>
                <a:latin typeface="Trebuchet MS"/>
                <a:cs typeface="Trebuchet MS"/>
              </a:rPr>
              <a:t>des</a:t>
            </a:r>
            <a:r>
              <a:rPr lang="fr-FR" sz="1200" spc="75" dirty="0">
                <a:solidFill>
                  <a:srgbClr val="2F2E2B"/>
                </a:solidFill>
                <a:latin typeface="Trebuchet MS"/>
                <a:cs typeface="Trebuchet MS"/>
              </a:rPr>
              <a:t> </a:t>
            </a:r>
            <a:r>
              <a:rPr lang="fr-FR" sz="1200" spc="90" dirty="0">
                <a:solidFill>
                  <a:srgbClr val="2F2E2B"/>
                </a:solidFill>
                <a:latin typeface="Trebuchet MS"/>
                <a:cs typeface="Trebuchet MS"/>
              </a:rPr>
              <a:t>organisations</a:t>
            </a:r>
            <a:r>
              <a:rPr lang="fr-FR" sz="1200" spc="70" dirty="0">
                <a:solidFill>
                  <a:srgbClr val="2F2E2B"/>
                </a:solidFill>
                <a:latin typeface="Trebuchet MS"/>
                <a:cs typeface="Trebuchet MS"/>
              </a:rPr>
              <a:t> </a:t>
            </a:r>
            <a:r>
              <a:rPr lang="fr-FR" sz="1200" spc="85" dirty="0">
                <a:solidFill>
                  <a:srgbClr val="2F2E2B"/>
                </a:solidFill>
                <a:latin typeface="Trebuchet MS"/>
                <a:cs typeface="Trebuchet MS"/>
              </a:rPr>
              <a:t>professionnelles.</a:t>
            </a:r>
            <a:endParaRPr lang="fr-FR" sz="1200" dirty="0">
              <a:latin typeface="Trebuchet MS"/>
              <a:cs typeface="Trebuchet MS"/>
            </a:endParaRPr>
          </a:p>
          <a:p>
            <a:pPr marL="12700">
              <a:lnSpc>
                <a:spcPct val="100000"/>
              </a:lnSpc>
              <a:spcBef>
                <a:spcPts val="270"/>
              </a:spcBef>
            </a:pPr>
            <a:r>
              <a:rPr lang="fr-FR" sz="1200" b="1" spc="100" dirty="0">
                <a:solidFill>
                  <a:srgbClr val="2F2E2B"/>
                </a:solidFill>
                <a:latin typeface="Trebuchet MS"/>
                <a:cs typeface="Trebuchet MS"/>
              </a:rPr>
              <a:t>Les</a:t>
            </a:r>
            <a:r>
              <a:rPr lang="fr-FR" sz="1200" b="1" spc="60" dirty="0">
                <a:solidFill>
                  <a:srgbClr val="2F2E2B"/>
                </a:solidFill>
                <a:latin typeface="Trebuchet MS"/>
                <a:cs typeface="Trebuchet MS"/>
              </a:rPr>
              <a:t> </a:t>
            </a:r>
            <a:r>
              <a:rPr lang="fr-FR" sz="1200" b="1" spc="40" dirty="0">
                <a:solidFill>
                  <a:srgbClr val="2F2E2B"/>
                </a:solidFill>
                <a:latin typeface="Trebuchet MS"/>
                <a:cs typeface="Trebuchet MS"/>
              </a:rPr>
              <a:t>6</a:t>
            </a:r>
            <a:r>
              <a:rPr lang="fr-FR" sz="1200" b="1" spc="60" dirty="0">
                <a:solidFill>
                  <a:srgbClr val="2F2E2B"/>
                </a:solidFill>
                <a:latin typeface="Trebuchet MS"/>
                <a:cs typeface="Trebuchet MS"/>
              </a:rPr>
              <a:t> </a:t>
            </a:r>
            <a:r>
              <a:rPr lang="fr-FR" sz="1200" b="1" spc="90" dirty="0">
                <a:solidFill>
                  <a:srgbClr val="2F2E2B"/>
                </a:solidFill>
                <a:latin typeface="Trebuchet MS"/>
                <a:cs typeface="Trebuchet MS"/>
              </a:rPr>
              <a:t>lauréats</a:t>
            </a:r>
            <a:r>
              <a:rPr lang="fr-FR" sz="1200" b="1" spc="60" dirty="0">
                <a:solidFill>
                  <a:srgbClr val="2F2E2B"/>
                </a:solidFill>
                <a:latin typeface="Trebuchet MS"/>
                <a:cs typeface="Trebuchet MS"/>
              </a:rPr>
              <a:t> </a:t>
            </a:r>
            <a:r>
              <a:rPr lang="fr-FR" sz="1200" b="1" spc="75" dirty="0">
                <a:solidFill>
                  <a:srgbClr val="2F2E2B"/>
                </a:solidFill>
                <a:latin typeface="Trebuchet MS"/>
                <a:cs typeface="Trebuchet MS"/>
              </a:rPr>
              <a:t>bénéficient</a:t>
            </a:r>
            <a:r>
              <a:rPr lang="fr-FR" sz="1200" b="1" spc="60" dirty="0">
                <a:solidFill>
                  <a:srgbClr val="2F2E2B"/>
                </a:solidFill>
                <a:latin typeface="Trebuchet MS"/>
                <a:cs typeface="Trebuchet MS"/>
              </a:rPr>
              <a:t> d’une </a:t>
            </a:r>
            <a:r>
              <a:rPr lang="fr-FR" sz="1200" b="1" spc="95" dirty="0">
                <a:solidFill>
                  <a:srgbClr val="2F2E2B"/>
                </a:solidFill>
                <a:latin typeface="Trebuchet MS"/>
                <a:cs typeface="Trebuchet MS"/>
              </a:rPr>
              <a:t>mise</a:t>
            </a:r>
            <a:r>
              <a:rPr lang="fr-FR" sz="1200" b="1" spc="60" dirty="0">
                <a:solidFill>
                  <a:srgbClr val="2F2E2B"/>
                </a:solidFill>
                <a:latin typeface="Trebuchet MS"/>
                <a:cs typeface="Trebuchet MS"/>
              </a:rPr>
              <a:t> </a:t>
            </a:r>
            <a:r>
              <a:rPr lang="fr-FR" sz="1200" b="1" spc="65" dirty="0">
                <a:solidFill>
                  <a:srgbClr val="2F2E2B"/>
                </a:solidFill>
                <a:latin typeface="Trebuchet MS"/>
                <a:cs typeface="Trebuchet MS"/>
              </a:rPr>
              <a:t>en</a:t>
            </a:r>
            <a:r>
              <a:rPr lang="fr-FR" sz="1200" b="1" spc="60" dirty="0">
                <a:solidFill>
                  <a:srgbClr val="2F2E2B"/>
                </a:solidFill>
                <a:latin typeface="Trebuchet MS"/>
                <a:cs typeface="Trebuchet MS"/>
              </a:rPr>
              <a:t> </a:t>
            </a:r>
            <a:r>
              <a:rPr lang="fr-FR" sz="1200" b="1" spc="85" dirty="0">
                <a:solidFill>
                  <a:srgbClr val="2F2E2B"/>
                </a:solidFill>
                <a:latin typeface="Trebuchet MS"/>
                <a:cs typeface="Trebuchet MS"/>
              </a:rPr>
              <a:t>avant</a:t>
            </a:r>
            <a:r>
              <a:rPr lang="fr-FR" sz="1200" b="1" spc="60" dirty="0">
                <a:solidFill>
                  <a:srgbClr val="2F2E2B"/>
                </a:solidFill>
                <a:latin typeface="Trebuchet MS"/>
                <a:cs typeface="Trebuchet MS"/>
              </a:rPr>
              <a:t> </a:t>
            </a:r>
            <a:r>
              <a:rPr lang="fr-FR" sz="1200" b="1" spc="65" dirty="0">
                <a:solidFill>
                  <a:srgbClr val="2F2E2B"/>
                </a:solidFill>
                <a:latin typeface="Trebuchet MS"/>
                <a:cs typeface="Trebuchet MS"/>
              </a:rPr>
              <a:t>importante.</a:t>
            </a:r>
            <a:endParaRPr lang="fr-FR" sz="1200" dirty="0">
              <a:latin typeface="Trebuchet MS"/>
              <a:cs typeface="Trebuchet MS"/>
            </a:endParaRPr>
          </a:p>
        </p:txBody>
      </p:sp>
      <p:sp>
        <p:nvSpPr>
          <p:cNvPr id="11" name="object 11"/>
          <p:cNvSpPr/>
          <p:nvPr/>
        </p:nvSpPr>
        <p:spPr>
          <a:xfrm>
            <a:off x="9033678" y="4161807"/>
            <a:ext cx="323850" cy="323850"/>
          </a:xfrm>
          <a:custGeom>
            <a:avLst/>
            <a:gdLst/>
            <a:ahLst/>
            <a:cxnLst/>
            <a:rect l="l" t="t" r="r" b="b"/>
            <a:pathLst>
              <a:path w="323850" h="323850">
                <a:moveTo>
                  <a:pt x="161876" y="323753"/>
                </a:moveTo>
                <a:lnTo>
                  <a:pt x="118843" y="317971"/>
                </a:lnTo>
                <a:lnTo>
                  <a:pt x="80174" y="301652"/>
                </a:lnTo>
                <a:lnTo>
                  <a:pt x="47412" y="276341"/>
                </a:lnTo>
                <a:lnTo>
                  <a:pt x="22100" y="243579"/>
                </a:lnTo>
                <a:lnTo>
                  <a:pt x="5782" y="204910"/>
                </a:lnTo>
                <a:lnTo>
                  <a:pt x="0" y="161876"/>
                </a:lnTo>
                <a:lnTo>
                  <a:pt x="5782" y="118843"/>
                </a:lnTo>
                <a:lnTo>
                  <a:pt x="22100" y="80174"/>
                </a:lnTo>
                <a:lnTo>
                  <a:pt x="47412" y="47412"/>
                </a:lnTo>
                <a:lnTo>
                  <a:pt x="80174" y="22100"/>
                </a:lnTo>
                <a:lnTo>
                  <a:pt x="118843" y="5782"/>
                </a:lnTo>
                <a:lnTo>
                  <a:pt x="161876" y="0"/>
                </a:lnTo>
                <a:lnTo>
                  <a:pt x="204910" y="5782"/>
                </a:lnTo>
                <a:lnTo>
                  <a:pt x="243579" y="22100"/>
                </a:lnTo>
                <a:lnTo>
                  <a:pt x="276341" y="47412"/>
                </a:lnTo>
                <a:lnTo>
                  <a:pt x="301652" y="80174"/>
                </a:lnTo>
                <a:lnTo>
                  <a:pt x="317971" y="118843"/>
                </a:lnTo>
                <a:lnTo>
                  <a:pt x="323753" y="161876"/>
                </a:lnTo>
                <a:lnTo>
                  <a:pt x="317971" y="204910"/>
                </a:lnTo>
                <a:lnTo>
                  <a:pt x="301652" y="243579"/>
                </a:lnTo>
                <a:lnTo>
                  <a:pt x="276341" y="276341"/>
                </a:lnTo>
                <a:lnTo>
                  <a:pt x="243579" y="301652"/>
                </a:lnTo>
                <a:lnTo>
                  <a:pt x="204910" y="317971"/>
                </a:lnTo>
                <a:lnTo>
                  <a:pt x="161876" y="323753"/>
                </a:lnTo>
                <a:close/>
              </a:path>
            </a:pathLst>
          </a:custGeom>
          <a:solidFill>
            <a:srgbClr val="C79940"/>
          </a:solidFill>
        </p:spPr>
        <p:txBody>
          <a:bodyPr wrap="square" lIns="0" tIns="0" rIns="0" bIns="0" rtlCol="0"/>
          <a:lstStyle/>
          <a:p>
            <a:endParaRPr/>
          </a:p>
        </p:txBody>
      </p:sp>
      <p:sp>
        <p:nvSpPr>
          <p:cNvPr id="12" name="object 12"/>
          <p:cNvSpPr txBox="1"/>
          <p:nvPr/>
        </p:nvSpPr>
        <p:spPr>
          <a:xfrm>
            <a:off x="8692417" y="4693050"/>
            <a:ext cx="1328420" cy="310515"/>
          </a:xfrm>
          <a:prstGeom prst="rect">
            <a:avLst/>
          </a:prstGeom>
        </p:spPr>
        <p:txBody>
          <a:bodyPr vert="horz" wrap="square" lIns="0" tIns="15240" rIns="0" bIns="0" rtlCol="0">
            <a:spAutoFit/>
          </a:bodyPr>
          <a:lstStyle/>
          <a:p>
            <a:pPr marL="12700">
              <a:lnSpc>
                <a:spcPct val="100000"/>
              </a:lnSpc>
              <a:spcBef>
                <a:spcPts val="120"/>
              </a:spcBef>
            </a:pPr>
            <a:r>
              <a:rPr sz="1850" spc="175" dirty="0">
                <a:solidFill>
                  <a:srgbClr val="2F2E2B"/>
                </a:solidFill>
                <a:latin typeface="Trebuchet MS"/>
                <a:cs typeface="Trebuchet MS"/>
              </a:rPr>
              <a:t>Bénéficier</a:t>
            </a:r>
            <a:endParaRPr sz="1850">
              <a:latin typeface="Trebuchet MS"/>
              <a:cs typeface="Trebuchet MS"/>
            </a:endParaRPr>
          </a:p>
        </p:txBody>
      </p:sp>
      <p:sp>
        <p:nvSpPr>
          <p:cNvPr id="13" name="object 13"/>
          <p:cNvSpPr txBox="1"/>
          <p:nvPr/>
        </p:nvSpPr>
        <p:spPr>
          <a:xfrm>
            <a:off x="8336888" y="5178652"/>
            <a:ext cx="2039620" cy="437515"/>
          </a:xfrm>
          <a:prstGeom prst="rect">
            <a:avLst/>
          </a:prstGeom>
        </p:spPr>
        <p:txBody>
          <a:bodyPr vert="horz" wrap="square" lIns="0" tIns="12065" rIns="0" bIns="0" rtlCol="0">
            <a:spAutoFit/>
          </a:bodyPr>
          <a:lstStyle/>
          <a:p>
            <a:pPr marL="626110" marR="5080" indent="-614045">
              <a:lnSpc>
                <a:spcPct val="117500"/>
              </a:lnSpc>
              <a:spcBef>
                <a:spcPts val="95"/>
              </a:spcBef>
            </a:pPr>
            <a:r>
              <a:rPr sz="1150" spc="100" dirty="0">
                <a:solidFill>
                  <a:srgbClr val="2F2E2B"/>
                </a:solidFill>
                <a:latin typeface="Trebuchet MS"/>
                <a:cs typeface="Trebuchet MS"/>
              </a:rPr>
              <a:t>de</a:t>
            </a:r>
            <a:r>
              <a:rPr sz="1150" spc="55" dirty="0">
                <a:solidFill>
                  <a:srgbClr val="2F2E2B"/>
                </a:solidFill>
                <a:latin typeface="Trebuchet MS"/>
                <a:cs typeface="Trebuchet MS"/>
              </a:rPr>
              <a:t> </a:t>
            </a:r>
            <a:r>
              <a:rPr sz="1150" spc="30" dirty="0">
                <a:solidFill>
                  <a:srgbClr val="2F2E2B"/>
                </a:solidFill>
                <a:latin typeface="Trebuchet MS"/>
                <a:cs typeface="Trebuchet MS"/>
              </a:rPr>
              <a:t>la</a:t>
            </a:r>
            <a:r>
              <a:rPr sz="1150" spc="55" dirty="0">
                <a:solidFill>
                  <a:srgbClr val="2F2E2B"/>
                </a:solidFill>
                <a:latin typeface="Trebuchet MS"/>
                <a:cs typeface="Trebuchet MS"/>
              </a:rPr>
              <a:t> </a:t>
            </a:r>
            <a:r>
              <a:rPr sz="1150" spc="95" dirty="0">
                <a:solidFill>
                  <a:srgbClr val="2F2E2B"/>
                </a:solidFill>
                <a:latin typeface="Trebuchet MS"/>
                <a:cs typeface="Trebuchet MS"/>
              </a:rPr>
              <a:t>reconnaissance</a:t>
            </a:r>
            <a:r>
              <a:rPr sz="1150" spc="55" dirty="0">
                <a:solidFill>
                  <a:srgbClr val="2F2E2B"/>
                </a:solidFill>
                <a:latin typeface="Trebuchet MS"/>
                <a:cs typeface="Trebuchet MS"/>
              </a:rPr>
              <a:t> </a:t>
            </a:r>
            <a:r>
              <a:rPr sz="1150" spc="100" dirty="0">
                <a:solidFill>
                  <a:srgbClr val="2F2E2B"/>
                </a:solidFill>
                <a:latin typeface="Trebuchet MS"/>
                <a:cs typeface="Trebuchet MS"/>
              </a:rPr>
              <a:t>de</a:t>
            </a:r>
            <a:r>
              <a:rPr sz="1150" spc="55" dirty="0">
                <a:solidFill>
                  <a:srgbClr val="2F2E2B"/>
                </a:solidFill>
                <a:latin typeface="Trebuchet MS"/>
                <a:cs typeface="Trebuchet MS"/>
              </a:rPr>
              <a:t> </a:t>
            </a:r>
            <a:r>
              <a:rPr sz="1150" spc="30" dirty="0">
                <a:solidFill>
                  <a:srgbClr val="2F2E2B"/>
                </a:solidFill>
                <a:latin typeface="Trebuchet MS"/>
                <a:cs typeface="Trebuchet MS"/>
              </a:rPr>
              <a:t>la </a:t>
            </a:r>
            <a:r>
              <a:rPr sz="1150" spc="-330" dirty="0">
                <a:solidFill>
                  <a:srgbClr val="2F2E2B"/>
                </a:solidFill>
                <a:latin typeface="Trebuchet MS"/>
                <a:cs typeface="Trebuchet MS"/>
              </a:rPr>
              <a:t> </a:t>
            </a:r>
            <a:r>
              <a:rPr sz="1150" spc="90" dirty="0">
                <a:solidFill>
                  <a:srgbClr val="2F2E2B"/>
                </a:solidFill>
                <a:latin typeface="Trebuchet MS"/>
                <a:cs typeface="Trebuchet MS"/>
              </a:rPr>
              <a:t>profession</a:t>
            </a:r>
            <a:endParaRPr sz="1150">
              <a:latin typeface="Trebuchet MS"/>
              <a:cs typeface="Trebuchet MS"/>
            </a:endParaRPr>
          </a:p>
        </p:txBody>
      </p:sp>
      <p:pic>
        <p:nvPicPr>
          <p:cNvPr id="14" name="object 5">
            <a:extLst>
              <a:ext uri="{FF2B5EF4-FFF2-40B4-BE49-F238E27FC236}">
                <a16:creationId xmlns:a16="http://schemas.microsoft.com/office/drawing/2014/main" id="{80D160A9-DA7B-0ADD-CBC9-5F2FAB3EF2D8}"/>
              </a:ext>
            </a:extLst>
          </p:cNvPr>
          <p:cNvPicPr/>
          <p:nvPr/>
        </p:nvPicPr>
        <p:blipFill>
          <a:blip r:embed="rId2" cstate="print"/>
          <a:stretch>
            <a:fillRect/>
          </a:stretch>
        </p:blipFill>
        <p:spPr>
          <a:xfrm>
            <a:off x="8561544" y="6266716"/>
            <a:ext cx="1685424" cy="10664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1" y="1571625"/>
            <a:ext cx="10671783" cy="553998"/>
          </a:xfrm>
        </p:spPr>
        <p:txBody>
          <a:bodyPr/>
          <a:lstStyle/>
          <a:p>
            <a:pPr algn="ctr"/>
            <a:r>
              <a:rPr lang="fr-FR" b="1" i="0" u="none" strike="noStrike" dirty="0">
                <a:solidFill>
                  <a:srgbClr val="302E2C"/>
                </a:solidFill>
                <a:effectLst/>
              </a:rPr>
              <a:t>Fiche d’identité </a:t>
            </a:r>
            <a:endParaRPr lang="fr-FR" dirty="0"/>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6121" b="23658"/>
          <a:stretch/>
        </p:blipFill>
        <p:spPr>
          <a:xfrm>
            <a:off x="-21618" y="0"/>
            <a:ext cx="10715017"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778282" y="2640680"/>
            <a:ext cx="4114800" cy="3416320"/>
          </a:xfrm>
          <a:prstGeom prst="rect">
            <a:avLst/>
          </a:prstGeom>
          <a:noFill/>
        </p:spPr>
        <p:txBody>
          <a:bodyPr wrap="square">
            <a:spAutoFit/>
          </a:bodyPr>
          <a:lstStyle/>
          <a:p>
            <a:r>
              <a:rPr lang="fr-FR" sz="1200" b="1" dirty="0">
                <a:solidFill>
                  <a:srgbClr val="302E2C"/>
                </a:solidFill>
                <a:latin typeface="Times New Roman"/>
                <a:ea typeface="+mj-ea"/>
                <a:cs typeface="Times New Roman"/>
              </a:rPr>
              <a:t>Raison sociale </a:t>
            </a:r>
            <a:r>
              <a:rPr lang="fr-FR" sz="1200" dirty="0">
                <a:solidFill>
                  <a:srgbClr val="302E2C"/>
                </a:solidFill>
                <a:latin typeface="Times New Roman"/>
                <a:ea typeface="+mj-ea"/>
                <a:cs typeface="Times New Roman"/>
              </a:rPr>
              <a:t>:</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Activité(s) principale(s) </a:t>
            </a:r>
            <a:r>
              <a:rPr lang="fr-FR" sz="1200" dirty="0">
                <a:solidFill>
                  <a:srgbClr val="302E2C"/>
                </a:solidFill>
                <a:latin typeface="Times New Roman"/>
                <a:ea typeface="+mj-ea"/>
                <a:cs typeface="Times New Roman"/>
              </a:rPr>
              <a:t>:</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Code </a:t>
            </a:r>
            <a:r>
              <a:rPr lang="fr-FR" sz="1200" b="1" dirty="0" err="1">
                <a:solidFill>
                  <a:srgbClr val="302E2C"/>
                </a:solidFill>
                <a:latin typeface="Times New Roman"/>
                <a:ea typeface="+mj-ea"/>
                <a:cs typeface="Times New Roman"/>
              </a:rPr>
              <a:t>Siren</a:t>
            </a:r>
            <a:r>
              <a:rPr lang="fr-FR" sz="1200" b="1" dirty="0">
                <a:solidFill>
                  <a:srgbClr val="302E2C"/>
                </a:solidFill>
                <a:latin typeface="Times New Roman"/>
                <a:ea typeface="+mj-ea"/>
                <a:cs typeface="Times New Roman"/>
              </a:rPr>
              <a:t> </a:t>
            </a:r>
            <a:r>
              <a:rPr lang="fr-FR" sz="1200" dirty="0">
                <a:solidFill>
                  <a:srgbClr val="302E2C"/>
                </a:solidFill>
                <a:latin typeface="Times New Roman"/>
                <a:ea typeface="+mj-ea"/>
                <a:cs typeface="Times New Roman"/>
              </a:rPr>
              <a:t>: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Site web </a:t>
            </a:r>
            <a:r>
              <a:rPr lang="fr-FR" sz="1200" dirty="0">
                <a:solidFill>
                  <a:srgbClr val="302E2C"/>
                </a:solidFill>
                <a:latin typeface="Times New Roman"/>
                <a:ea typeface="+mj-ea"/>
                <a:cs typeface="Times New Roman"/>
              </a:rPr>
              <a:t>: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Adresse</a:t>
            </a:r>
            <a:r>
              <a:rPr lang="fr-FR" sz="1200" dirty="0">
                <a:solidFill>
                  <a:srgbClr val="302E2C"/>
                </a:solidFill>
                <a:latin typeface="Times New Roman"/>
                <a:ea typeface="+mj-ea"/>
                <a:cs typeface="Times New Roman"/>
              </a:rPr>
              <a:t> *: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Code postal </a:t>
            </a:r>
            <a:r>
              <a:rPr lang="fr-FR" sz="1200" dirty="0">
                <a:solidFill>
                  <a:srgbClr val="302E2C"/>
                </a:solidFill>
                <a:latin typeface="Times New Roman"/>
                <a:ea typeface="+mj-ea"/>
                <a:cs typeface="Times New Roman"/>
              </a:rPr>
              <a:t>*:</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p:txBody>
      </p:sp>
      <p:sp>
        <p:nvSpPr>
          <p:cNvPr id="9" name="ZoneTexte 8">
            <a:extLst>
              <a:ext uri="{FF2B5EF4-FFF2-40B4-BE49-F238E27FC236}">
                <a16:creationId xmlns:a16="http://schemas.microsoft.com/office/drawing/2014/main" id="{86C3A085-4402-3706-1973-E92B081BA53E}"/>
              </a:ext>
            </a:extLst>
          </p:cNvPr>
          <p:cNvSpPr txBox="1"/>
          <p:nvPr/>
        </p:nvSpPr>
        <p:spPr>
          <a:xfrm>
            <a:off x="4051300" y="7134225"/>
            <a:ext cx="6515100" cy="307777"/>
          </a:xfrm>
          <a:prstGeom prst="rect">
            <a:avLst/>
          </a:prstGeom>
          <a:noFill/>
        </p:spPr>
        <p:txBody>
          <a:bodyPr wrap="square">
            <a:spAutoFit/>
          </a:bodyPr>
          <a:lstStyle/>
          <a:p>
            <a:pPr algn="r"/>
            <a:r>
              <a:rPr lang="fr-FR" sz="1400" dirty="0">
                <a:solidFill>
                  <a:srgbClr val="C79940"/>
                </a:solidFill>
              </a:rPr>
              <a:t>DOSSIER DE CANDIDATURE | ARTISAN TRANSPORTEUR 2022</a:t>
            </a:r>
          </a:p>
        </p:txBody>
      </p:sp>
      <p:sp>
        <p:nvSpPr>
          <p:cNvPr id="11" name="ZoneTexte 10">
            <a:extLst>
              <a:ext uri="{FF2B5EF4-FFF2-40B4-BE49-F238E27FC236}">
                <a16:creationId xmlns:a16="http://schemas.microsoft.com/office/drawing/2014/main" id="{0DEF15EF-D662-EA21-E2DF-53DFA692E01B}"/>
              </a:ext>
            </a:extLst>
          </p:cNvPr>
          <p:cNvSpPr txBox="1"/>
          <p:nvPr/>
        </p:nvSpPr>
        <p:spPr>
          <a:xfrm>
            <a:off x="317500" y="6753225"/>
            <a:ext cx="9982200" cy="33855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*Afin que la rédaction bénéficie des mêmes éléments d’informations pour toutes les candidatures, merci de remplir intégralement ce questionnaire et de le compléter avec les documents demandés. Les informations communiquées resteront CONFIDENTIELLES même si votre candidature au titre d’Artisan de l’Année 2022 n’est pas retenue</a:t>
            </a:r>
            <a:r>
              <a:rPr lang="fr-FR" sz="800" dirty="0">
                <a:latin typeface="Verdana" panose="020B0604030504040204" pitchFamily="34" charset="0"/>
                <a:ea typeface="Verdana" panose="020B0604030504040204" pitchFamily="34" charset="0"/>
                <a:cs typeface="Times New Roman" panose="02020603050405020304" pitchFamily="18" charset="0"/>
              </a:rPr>
              <a:t>. </a:t>
            </a:r>
            <a:endParaRPr lang="fr-FR" sz="8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12" name="object 5">
            <a:extLst>
              <a:ext uri="{FF2B5EF4-FFF2-40B4-BE49-F238E27FC236}">
                <a16:creationId xmlns:a16="http://schemas.microsoft.com/office/drawing/2014/main" id="{C3F34908-FCA8-9440-C873-570A1B58C78C}"/>
              </a:ext>
            </a:extLst>
          </p:cNvPr>
          <p:cNvPicPr/>
          <p:nvPr/>
        </p:nvPicPr>
        <p:blipFill>
          <a:blip r:embed="rId3" cstate="print"/>
          <a:stretch>
            <a:fillRect/>
          </a:stretch>
        </p:blipFill>
        <p:spPr>
          <a:xfrm>
            <a:off x="9271000" y="64582"/>
            <a:ext cx="1295400" cy="738425"/>
          </a:xfrm>
          <a:prstGeom prst="rect">
            <a:avLst/>
          </a:prstGeom>
        </p:spPr>
      </p:pic>
      <p:sp>
        <p:nvSpPr>
          <p:cNvPr id="13" name="ZoneTexte 12">
            <a:extLst>
              <a:ext uri="{FF2B5EF4-FFF2-40B4-BE49-F238E27FC236}">
                <a16:creationId xmlns:a16="http://schemas.microsoft.com/office/drawing/2014/main" id="{2C862525-E0AF-2C22-563F-690379006286}"/>
              </a:ext>
            </a:extLst>
          </p:cNvPr>
          <p:cNvSpPr txBox="1"/>
          <p:nvPr/>
        </p:nvSpPr>
        <p:spPr>
          <a:xfrm>
            <a:off x="5952719" y="2712198"/>
            <a:ext cx="4114800" cy="2862322"/>
          </a:xfrm>
          <a:prstGeom prst="rect">
            <a:avLst/>
          </a:prstGeom>
          <a:noFill/>
        </p:spPr>
        <p:txBody>
          <a:bodyPr wrap="square">
            <a:spAutoFit/>
          </a:bodyPr>
          <a:lstStyle/>
          <a:p>
            <a:r>
              <a:rPr lang="fr-FR" sz="1200" b="1" dirty="0">
                <a:solidFill>
                  <a:srgbClr val="302E2C"/>
                </a:solidFill>
                <a:latin typeface="Times New Roman"/>
                <a:ea typeface="+mj-ea"/>
                <a:cs typeface="Times New Roman"/>
              </a:rPr>
              <a:t>Nom du Dirigeant *:</a:t>
            </a:r>
          </a:p>
          <a:p>
            <a:endParaRPr lang="fr-FR" sz="1200" b="1"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Adhérent à un groupement ou un réseau </a:t>
            </a:r>
            <a:r>
              <a:rPr lang="fr-FR" sz="1200" dirty="0">
                <a:solidFill>
                  <a:srgbClr val="302E2C"/>
                </a:solidFill>
                <a:latin typeface="Times New Roman"/>
                <a:ea typeface="+mj-ea"/>
                <a:cs typeface="Times New Roman"/>
              </a:rPr>
              <a:t>*: </a:t>
            </a:r>
          </a:p>
          <a:p>
            <a:pPr marL="285750" indent="-285750">
              <a:buFont typeface="Wingdings" panose="05000000000000000000" pitchFamily="2" charset="2"/>
              <a:buChar char="q"/>
            </a:pPr>
            <a:r>
              <a:rPr lang="fr-FR" sz="1200" dirty="0">
                <a:solidFill>
                  <a:srgbClr val="302E2C"/>
                </a:solidFill>
                <a:latin typeface="Times New Roman"/>
                <a:ea typeface="+mj-ea"/>
                <a:cs typeface="Times New Roman"/>
              </a:rPr>
              <a:t>Oui</a:t>
            </a:r>
          </a:p>
          <a:p>
            <a:pPr marL="285750" indent="-285750">
              <a:buFont typeface="Wingdings" panose="05000000000000000000" pitchFamily="2" charset="2"/>
              <a:buChar char="q"/>
            </a:pPr>
            <a:r>
              <a:rPr lang="fr-FR" sz="1200" dirty="0">
                <a:solidFill>
                  <a:srgbClr val="302E2C"/>
                </a:solidFill>
                <a:latin typeface="Times New Roman"/>
                <a:ea typeface="+mj-ea"/>
                <a:cs typeface="Times New Roman"/>
              </a:rPr>
              <a:t>Non</a:t>
            </a:r>
          </a:p>
          <a:p>
            <a:r>
              <a:rPr lang="fr-FR" sz="1200" b="1" dirty="0">
                <a:solidFill>
                  <a:srgbClr val="302E2C"/>
                </a:solidFill>
                <a:latin typeface="Times New Roman"/>
                <a:ea typeface="+mj-ea"/>
                <a:cs typeface="Times New Roman"/>
              </a:rPr>
              <a:t>Si oui préciser </a:t>
            </a:r>
            <a:r>
              <a:rPr lang="fr-FR" sz="1200" dirty="0">
                <a:solidFill>
                  <a:srgbClr val="302E2C"/>
                </a:solidFill>
                <a:latin typeface="Times New Roman"/>
                <a:ea typeface="+mj-ea"/>
                <a:cs typeface="Times New Roman"/>
              </a:rPr>
              <a:t>: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Mobile </a:t>
            </a:r>
            <a:r>
              <a:rPr lang="fr-FR" sz="1200" dirty="0">
                <a:solidFill>
                  <a:srgbClr val="302E2C"/>
                </a:solidFill>
                <a:latin typeface="Times New Roman"/>
                <a:ea typeface="+mj-ea"/>
                <a:cs typeface="Times New Roman"/>
              </a:rPr>
              <a:t>*: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E-mail </a:t>
            </a:r>
            <a:r>
              <a:rPr lang="fr-FR" sz="1200" dirty="0">
                <a:solidFill>
                  <a:srgbClr val="302E2C"/>
                </a:solidFill>
                <a:latin typeface="Times New Roman"/>
                <a:ea typeface="+mj-ea"/>
                <a:cs typeface="Times New Roman"/>
              </a:rPr>
              <a:t>*: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p:txBody>
      </p:sp>
      <p:cxnSp>
        <p:nvCxnSpPr>
          <p:cNvPr id="14" name="Connecteur droit 13">
            <a:extLst>
              <a:ext uri="{FF2B5EF4-FFF2-40B4-BE49-F238E27FC236}">
                <a16:creationId xmlns:a16="http://schemas.microsoft.com/office/drawing/2014/main" id="{80138978-3F0B-A1F7-7002-93403E32E998}"/>
              </a:ext>
            </a:extLst>
          </p:cNvPr>
          <p:cNvCxnSpPr/>
          <p:nvPr/>
        </p:nvCxnSpPr>
        <p:spPr>
          <a:xfrm>
            <a:off x="5422900" y="3286650"/>
            <a:ext cx="0" cy="2880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654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8917" y="1703427"/>
            <a:ext cx="10671783" cy="553998"/>
          </a:xfrm>
        </p:spPr>
        <p:txBody>
          <a:bodyPr/>
          <a:lstStyle/>
          <a:p>
            <a:pPr algn="ctr"/>
            <a:r>
              <a:rPr lang="fr-FR" dirty="0">
                <a:solidFill>
                  <a:srgbClr val="302E2C"/>
                </a:solidFill>
              </a:rPr>
              <a:t>Principaux chiffres du dernier exercice</a:t>
            </a: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448283" y="2924342"/>
            <a:ext cx="9753600" cy="3323987"/>
          </a:xfrm>
          <a:prstGeom prst="rect">
            <a:avLst/>
          </a:prstGeom>
          <a:noFill/>
        </p:spPr>
        <p:txBody>
          <a:bodyPr wrap="square">
            <a:spAutoFit/>
          </a:bodyPr>
          <a:lstStyle/>
          <a:p>
            <a:r>
              <a:rPr lang="fr-FR" sz="1400" b="1" dirty="0">
                <a:solidFill>
                  <a:srgbClr val="302E2C"/>
                </a:solidFill>
                <a:latin typeface="Times New Roman"/>
                <a:ea typeface="+mj-ea"/>
                <a:cs typeface="Times New Roman"/>
              </a:rPr>
              <a:t>Chiffre d’affaires 2021 : </a:t>
            </a: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r>
              <a:rPr lang="fr-FR" sz="1400" b="1" dirty="0">
                <a:solidFill>
                  <a:srgbClr val="302E2C"/>
                </a:solidFill>
                <a:latin typeface="Times New Roman"/>
                <a:ea typeface="+mj-ea"/>
                <a:cs typeface="Times New Roman"/>
              </a:rPr>
              <a:t>Chiffre d’affaires 2020 : </a:t>
            </a: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r>
              <a:rPr lang="fr-FR" sz="1400" b="1" dirty="0">
                <a:solidFill>
                  <a:srgbClr val="302E2C"/>
                </a:solidFill>
                <a:latin typeface="Times New Roman"/>
                <a:ea typeface="+mj-ea"/>
                <a:cs typeface="Times New Roman"/>
              </a:rPr>
              <a:t>Dernier Résultat d’exploitation : </a:t>
            </a: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r>
              <a:rPr lang="fr-FR" sz="1400" b="1" dirty="0">
                <a:solidFill>
                  <a:srgbClr val="302E2C"/>
                </a:solidFill>
                <a:latin typeface="Times New Roman"/>
                <a:ea typeface="+mj-ea"/>
                <a:cs typeface="Times New Roman"/>
              </a:rPr>
              <a:t>Dernier Résultat net (après impôts) :</a:t>
            </a:r>
          </a:p>
          <a:p>
            <a:r>
              <a:rPr lang="fr-FR" sz="1400" b="1" dirty="0">
                <a:solidFill>
                  <a:srgbClr val="302E2C"/>
                </a:solidFill>
                <a:latin typeface="Times New Roman"/>
                <a:ea typeface="+mj-ea"/>
                <a:cs typeface="Times New Roman"/>
              </a:rPr>
              <a:t> </a:t>
            </a:r>
          </a:p>
          <a:p>
            <a:endParaRPr lang="fr-FR" sz="1400" b="1" dirty="0">
              <a:solidFill>
                <a:srgbClr val="302E2C"/>
              </a:solidFill>
              <a:latin typeface="Times New Roman"/>
              <a:ea typeface="+mj-ea"/>
              <a:cs typeface="Times New Roman"/>
            </a:endParaRPr>
          </a:p>
          <a:p>
            <a:pPr lvl="0"/>
            <a:r>
              <a:rPr lang="fr-FR" sz="1400" b="1" dirty="0">
                <a:solidFill>
                  <a:srgbClr val="302E2C"/>
                </a:solidFill>
                <a:latin typeface="Times New Roman"/>
                <a:ea typeface="+mj-ea"/>
                <a:cs typeface="Times New Roman"/>
              </a:rPr>
              <a:t>Chiffre d’Affaires Transport :</a:t>
            </a:r>
          </a:p>
          <a:p>
            <a:pPr lvl="0"/>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p:txBody>
      </p:sp>
      <p:sp>
        <p:nvSpPr>
          <p:cNvPr id="11" name="ZoneTexte 10">
            <a:extLst>
              <a:ext uri="{FF2B5EF4-FFF2-40B4-BE49-F238E27FC236}">
                <a16:creationId xmlns:a16="http://schemas.microsoft.com/office/drawing/2014/main" id="{0DEF15EF-D662-EA21-E2DF-53DFA692E01B}"/>
              </a:ext>
            </a:extLst>
          </p:cNvPr>
          <p:cNvSpPr txBox="1"/>
          <p:nvPr/>
        </p:nvSpPr>
        <p:spPr>
          <a:xfrm>
            <a:off x="241300" y="6856578"/>
            <a:ext cx="9525000" cy="215444"/>
          </a:xfrm>
          <a:prstGeom prst="rect">
            <a:avLst/>
          </a:prstGeom>
          <a:noFill/>
        </p:spPr>
        <p:txBody>
          <a:bodyPr wrap="square">
            <a:spAutoFit/>
          </a:bodyPr>
          <a:lstStyle/>
          <a:p>
            <a:pPr algn="just"/>
            <a:r>
              <a:rPr lang="fr-FR" sz="800" i="1" dirty="0">
                <a:latin typeface="Verdana" panose="020B0604030504040204" pitchFamily="34" charset="0"/>
                <a:ea typeface="Verdana" panose="020B0604030504040204" pitchFamily="34" charset="0"/>
                <a:cs typeface="Times New Roman" panose="02020603050405020304" pitchFamily="18" charset="0"/>
              </a:rPr>
              <a:t>Rubrique à compléter IMPÉRATIVEMENT par une copie des liasses fiscales des trois derniers exercices comptables.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871A61F1-EE6F-52F7-3573-F4D75CB7410B}"/>
              </a:ext>
            </a:extLst>
          </p:cNvPr>
          <p:cNvSpPr txBox="1"/>
          <p:nvPr/>
        </p:nvSpPr>
        <p:spPr>
          <a:xfrm>
            <a:off x="4051300" y="7134225"/>
            <a:ext cx="6515100" cy="307777"/>
          </a:xfrm>
          <a:prstGeom prst="rect">
            <a:avLst/>
          </a:prstGeom>
          <a:noFill/>
        </p:spPr>
        <p:txBody>
          <a:bodyPr wrap="square">
            <a:spAutoFit/>
          </a:bodyPr>
          <a:lstStyle/>
          <a:p>
            <a:pPr algn="r"/>
            <a:r>
              <a:rPr lang="fr-FR" sz="1400" dirty="0">
                <a:solidFill>
                  <a:srgbClr val="C79940"/>
                </a:solidFill>
              </a:rPr>
              <a:t>DOSSIER DE CANDIDATURE | ARTISAN TRANSPORTEUR 2022</a:t>
            </a:r>
          </a:p>
        </p:txBody>
      </p:sp>
    </p:spTree>
    <p:extLst>
      <p:ext uri="{BB962C8B-B14F-4D97-AF65-F5344CB8AC3E}">
        <p14:creationId xmlns:p14="http://schemas.microsoft.com/office/powerpoint/2010/main" val="2684987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10808" y="1829604"/>
            <a:ext cx="10671783" cy="553998"/>
          </a:xfrm>
        </p:spPr>
        <p:txBody>
          <a:bodyPr/>
          <a:lstStyle/>
          <a:p>
            <a:pPr algn="ctr"/>
            <a:r>
              <a:rPr lang="fr-FR" dirty="0">
                <a:solidFill>
                  <a:srgbClr val="302E2C"/>
                </a:solidFill>
              </a:rPr>
              <a:t>Principaux chiffres du dernier exercice</a:t>
            </a: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584200" y="2828918"/>
            <a:ext cx="9525000" cy="3108543"/>
          </a:xfrm>
          <a:prstGeom prst="rect">
            <a:avLst/>
          </a:prstGeom>
          <a:noFill/>
        </p:spPr>
        <p:txBody>
          <a:bodyPr wrap="square">
            <a:spAutoFit/>
          </a:bodyPr>
          <a:lstStyle/>
          <a:p>
            <a:r>
              <a:rPr lang="fr-FR" sz="1400" b="1" dirty="0">
                <a:solidFill>
                  <a:srgbClr val="302E2C"/>
                </a:solidFill>
                <a:latin typeface="Times New Roman"/>
                <a:ea typeface="+mj-ea"/>
                <a:cs typeface="Times New Roman"/>
              </a:rPr>
              <a:t> </a:t>
            </a:r>
          </a:p>
          <a:p>
            <a:pPr lvl="0"/>
            <a:r>
              <a:rPr lang="fr-FR" sz="1400" b="1" dirty="0">
                <a:solidFill>
                  <a:srgbClr val="302E2C"/>
                </a:solidFill>
                <a:latin typeface="Times New Roman"/>
                <a:ea typeface="+mj-ea"/>
                <a:cs typeface="Times New Roman"/>
              </a:rPr>
              <a:t>Surface d’entreposage ( m2 ) :</a:t>
            </a:r>
          </a:p>
          <a:p>
            <a:pPr lvl="0"/>
            <a:r>
              <a:rPr lang="fr-FR" sz="1400" b="1" dirty="0">
                <a:solidFill>
                  <a:srgbClr val="302E2C"/>
                </a:solidFill>
                <a:latin typeface="Times New Roman"/>
                <a:ea typeface="+mj-ea"/>
                <a:cs typeface="Times New Roman"/>
              </a:rPr>
              <a:t> </a:t>
            </a:r>
          </a:p>
          <a:p>
            <a:pPr lvl="0"/>
            <a:endParaRPr lang="fr-FR" sz="1400" b="1" dirty="0">
              <a:solidFill>
                <a:srgbClr val="302E2C"/>
              </a:solidFill>
              <a:latin typeface="Times New Roman"/>
              <a:ea typeface="+mj-ea"/>
              <a:cs typeface="Times New Roman"/>
            </a:endParaRPr>
          </a:p>
          <a:p>
            <a:pPr lvl="0"/>
            <a:r>
              <a:rPr lang="fr-FR" sz="1400" b="1" dirty="0">
                <a:solidFill>
                  <a:srgbClr val="302E2C"/>
                </a:solidFill>
                <a:latin typeface="Times New Roman"/>
                <a:ea typeface="+mj-ea"/>
                <a:cs typeface="Times New Roman"/>
              </a:rPr>
              <a:t>Effectif total : </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r>
              <a:rPr lang="fr-FR" sz="1400" b="1" dirty="0">
                <a:solidFill>
                  <a:srgbClr val="302E2C"/>
                </a:solidFill>
                <a:latin typeface="Times New Roman"/>
                <a:ea typeface="+mj-ea"/>
                <a:cs typeface="Times New Roman"/>
              </a:rPr>
              <a:t>Nombre de conducteurs :</a:t>
            </a:r>
          </a:p>
          <a:p>
            <a:pPr lvl="0"/>
            <a:endParaRPr lang="fr-FR" sz="1400" b="1" dirty="0">
              <a:solidFill>
                <a:srgbClr val="302E2C"/>
              </a:solidFill>
              <a:latin typeface="Times New Roman"/>
              <a:ea typeface="+mj-ea"/>
              <a:cs typeface="Times New Roman"/>
            </a:endParaRPr>
          </a:p>
          <a:p>
            <a:r>
              <a:rPr lang="fr-FR" sz="1400" b="1" dirty="0">
                <a:solidFill>
                  <a:srgbClr val="302E2C"/>
                </a:solidFill>
                <a:latin typeface="Times New Roman"/>
                <a:ea typeface="+mj-ea"/>
                <a:cs typeface="Times New Roman"/>
              </a:rPr>
              <a:t> </a:t>
            </a:r>
          </a:p>
          <a:p>
            <a:pPr lvl="0"/>
            <a:r>
              <a:rPr lang="fr-FR" sz="1400" b="1" dirty="0">
                <a:solidFill>
                  <a:srgbClr val="302E2C"/>
                </a:solidFill>
                <a:latin typeface="Times New Roman"/>
                <a:ea typeface="+mj-ea"/>
                <a:cs typeface="Times New Roman"/>
              </a:rPr>
              <a:t>Parc moteurs : </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r>
              <a:rPr lang="fr-FR" sz="1400" b="1" dirty="0">
                <a:solidFill>
                  <a:srgbClr val="302E2C"/>
                </a:solidFill>
                <a:latin typeface="Times New Roman"/>
                <a:ea typeface="+mj-ea"/>
                <a:cs typeface="Times New Roman"/>
              </a:rPr>
              <a:t>Parc non moteurs :</a:t>
            </a: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6905625"/>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Rubrique à compléter IMPÉRATIVEMENT par une copie des liasses fiscales des trois derniers exercices comptables.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147400"/>
            <a:ext cx="1295400" cy="738425"/>
          </a:xfrm>
          <a:prstGeom prst="rect">
            <a:avLst/>
          </a:prstGeom>
        </p:spPr>
      </p:pic>
      <p:sp>
        <p:nvSpPr>
          <p:cNvPr id="4" name="ZoneTexte 3">
            <a:extLst>
              <a:ext uri="{FF2B5EF4-FFF2-40B4-BE49-F238E27FC236}">
                <a16:creationId xmlns:a16="http://schemas.microsoft.com/office/drawing/2014/main" id="{41494687-A2FF-E9B3-E559-CF664748B7BB}"/>
              </a:ext>
            </a:extLst>
          </p:cNvPr>
          <p:cNvSpPr txBox="1"/>
          <p:nvPr/>
        </p:nvSpPr>
        <p:spPr>
          <a:xfrm>
            <a:off x="4051300" y="7134225"/>
            <a:ext cx="6515100" cy="307777"/>
          </a:xfrm>
          <a:prstGeom prst="rect">
            <a:avLst/>
          </a:prstGeom>
          <a:noFill/>
        </p:spPr>
        <p:txBody>
          <a:bodyPr wrap="square">
            <a:spAutoFit/>
          </a:bodyPr>
          <a:lstStyle/>
          <a:p>
            <a:pPr algn="r"/>
            <a:r>
              <a:rPr lang="fr-FR" sz="1400" dirty="0">
                <a:solidFill>
                  <a:srgbClr val="C79940"/>
                </a:solidFill>
              </a:rPr>
              <a:t>DOSSIER DE CANDIDATURE | ARTISAN TRANSPORTEUR 2022</a:t>
            </a:r>
          </a:p>
        </p:txBody>
      </p:sp>
    </p:spTree>
    <p:extLst>
      <p:ext uri="{BB962C8B-B14F-4D97-AF65-F5344CB8AC3E}">
        <p14:creationId xmlns:p14="http://schemas.microsoft.com/office/powerpoint/2010/main" val="2026349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10808" y="1829604"/>
            <a:ext cx="10671783" cy="553998"/>
          </a:xfrm>
        </p:spPr>
        <p:txBody>
          <a:bodyPr/>
          <a:lstStyle/>
          <a:p>
            <a:pPr algn="ctr"/>
            <a:r>
              <a:rPr lang="fr-FR" dirty="0">
                <a:solidFill>
                  <a:srgbClr val="302E2C"/>
                </a:solidFill>
              </a:rPr>
              <a:t>Estimations pour l’exercice 2022 et +</a:t>
            </a: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584200" y="2828918"/>
            <a:ext cx="9525000" cy="3754874"/>
          </a:xfrm>
          <a:prstGeom prst="rect">
            <a:avLst/>
          </a:prstGeom>
          <a:noFill/>
        </p:spPr>
        <p:txBody>
          <a:bodyPr wrap="square">
            <a:spAutoFit/>
          </a:bodyPr>
          <a:lstStyle/>
          <a:p>
            <a:r>
              <a:rPr lang="fr-FR" sz="1400" b="1" dirty="0"/>
              <a:t>Projets de croissance : </a:t>
            </a: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r>
              <a:rPr lang="fr-FR" sz="1400" b="1" dirty="0"/>
              <a:t>Événements particuliers (recrutements, investissements…) : </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662E87AB-C0D8-EC42-82A1-7695D6F65375}"/>
              </a:ext>
            </a:extLst>
          </p:cNvPr>
          <p:cNvSpPr txBox="1"/>
          <p:nvPr/>
        </p:nvSpPr>
        <p:spPr>
          <a:xfrm>
            <a:off x="4051300" y="7134225"/>
            <a:ext cx="6515100" cy="307777"/>
          </a:xfrm>
          <a:prstGeom prst="rect">
            <a:avLst/>
          </a:prstGeom>
          <a:noFill/>
        </p:spPr>
        <p:txBody>
          <a:bodyPr wrap="square">
            <a:spAutoFit/>
          </a:bodyPr>
          <a:lstStyle/>
          <a:p>
            <a:pPr algn="r"/>
            <a:r>
              <a:rPr lang="fr-FR" sz="1400" dirty="0">
                <a:solidFill>
                  <a:srgbClr val="C79940"/>
                </a:solidFill>
              </a:rPr>
              <a:t>DOSSIER DE CANDIDATURE | ARTISAN TRANSPORTEUR 2022</a:t>
            </a:r>
          </a:p>
        </p:txBody>
      </p:sp>
    </p:spTree>
    <p:extLst>
      <p:ext uri="{BB962C8B-B14F-4D97-AF65-F5344CB8AC3E}">
        <p14:creationId xmlns:p14="http://schemas.microsoft.com/office/powerpoint/2010/main" val="1190668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10808" y="1707786"/>
            <a:ext cx="10671783" cy="702039"/>
          </a:xfrm>
        </p:spPr>
        <p:txBody>
          <a:bodyPr/>
          <a:lstStyle/>
          <a:p>
            <a:pPr algn="ctr"/>
            <a:r>
              <a:rPr lang="fr-FR" dirty="0">
                <a:solidFill>
                  <a:srgbClr val="302E2C"/>
                </a:solidFill>
              </a:rPr>
              <a:t>Développement commercial de l’entreprise</a:t>
            </a: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endParaRPr lang="fr-FR" dirty="0">
              <a:solidFill>
                <a:srgbClr val="302E2C"/>
              </a:solidFill>
            </a:endParaRP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698500" y="2638425"/>
            <a:ext cx="9525000" cy="4185761"/>
          </a:xfrm>
          <a:prstGeom prst="rect">
            <a:avLst/>
          </a:prstGeom>
          <a:noFill/>
        </p:spPr>
        <p:txBody>
          <a:bodyPr wrap="square">
            <a:spAutoFit/>
          </a:bodyPr>
          <a:lstStyle/>
          <a:p>
            <a:pPr lvl="0"/>
            <a:r>
              <a:rPr lang="fr-FR" sz="1400" b="1" dirty="0"/>
              <a:t>Initiatives nouvelles - </a:t>
            </a:r>
            <a:r>
              <a:rPr lang="fr-FR" sz="1400" b="1" i="1" dirty="0"/>
              <a:t>Commercial /marketing/communication </a:t>
            </a:r>
            <a:r>
              <a:rPr lang="fr-FR" sz="1400" b="1" dirty="0"/>
              <a:t>:</a:t>
            </a: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pPr lvl="0"/>
            <a:r>
              <a:rPr lang="fr-FR" sz="1400" b="1" dirty="0"/>
              <a:t>Nouveaux services - Présentation et date de lancement : 	</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6955187"/>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Merci de joindre des exemplaires de documents commerciaux ou autres qui illustreraient les initiatives citées.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6A0E3A9E-0E08-84A7-65CA-99709724B3CD}"/>
              </a:ext>
            </a:extLst>
          </p:cNvPr>
          <p:cNvSpPr txBox="1"/>
          <p:nvPr/>
        </p:nvSpPr>
        <p:spPr>
          <a:xfrm>
            <a:off x="4051300" y="7134225"/>
            <a:ext cx="6515100" cy="307777"/>
          </a:xfrm>
          <a:prstGeom prst="rect">
            <a:avLst/>
          </a:prstGeom>
          <a:noFill/>
        </p:spPr>
        <p:txBody>
          <a:bodyPr wrap="square">
            <a:spAutoFit/>
          </a:bodyPr>
          <a:lstStyle/>
          <a:p>
            <a:pPr algn="r"/>
            <a:r>
              <a:rPr lang="fr-FR" sz="1400" dirty="0">
                <a:solidFill>
                  <a:srgbClr val="C79940"/>
                </a:solidFill>
              </a:rPr>
              <a:t>DOSSIER DE CANDIDATURE | ARTISAN TRANSPORTEUR 2022</a:t>
            </a:r>
          </a:p>
        </p:txBody>
      </p:sp>
    </p:spTree>
    <p:extLst>
      <p:ext uri="{BB962C8B-B14F-4D97-AF65-F5344CB8AC3E}">
        <p14:creationId xmlns:p14="http://schemas.microsoft.com/office/powerpoint/2010/main" val="2868732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25130" y="1633146"/>
            <a:ext cx="10671783" cy="702039"/>
          </a:xfrm>
        </p:spPr>
        <p:txBody>
          <a:bodyPr/>
          <a:lstStyle/>
          <a:p>
            <a:pPr algn="ctr"/>
            <a:r>
              <a:rPr lang="fr-FR" dirty="0">
                <a:solidFill>
                  <a:srgbClr val="302E2C"/>
                </a:solidFill>
              </a:rPr>
              <a:t>Événements marquants de l’entreprise</a:t>
            </a: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endParaRPr lang="fr-FR" dirty="0">
              <a:solidFill>
                <a:srgbClr val="302E2C"/>
              </a:solidFill>
            </a:endParaRP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546640" y="2486025"/>
            <a:ext cx="9525000" cy="5232202"/>
          </a:xfrm>
          <a:prstGeom prst="rect">
            <a:avLst/>
          </a:prstGeom>
          <a:noFill/>
        </p:spPr>
        <p:txBody>
          <a:bodyPr wrap="square">
            <a:spAutoFit/>
          </a:bodyPr>
          <a:lstStyle/>
          <a:p>
            <a:r>
              <a:rPr lang="fr-FR" sz="2000" b="1" u="sng" cap="small" spc="114" dirty="0">
                <a:solidFill>
                  <a:srgbClr val="C79940"/>
                </a:solidFill>
                <a:latin typeface="Times New Roman" panose="02020603050405020304" pitchFamily="18" charset="0"/>
                <a:cs typeface="Times New Roman" panose="02020603050405020304" pitchFamily="18" charset="0"/>
              </a:rPr>
              <a:t>2</a:t>
            </a:r>
            <a:r>
              <a:rPr lang="fr-FR" sz="2000" b="1" u="sng" cap="small" spc="555" dirty="0">
                <a:solidFill>
                  <a:srgbClr val="C79940"/>
                </a:solidFill>
                <a:latin typeface="Times New Roman" panose="02020603050405020304" pitchFamily="18" charset="0"/>
                <a:cs typeface="Times New Roman" panose="02020603050405020304" pitchFamily="18" charset="0"/>
              </a:rPr>
              <a:t>0</a:t>
            </a:r>
            <a:r>
              <a:rPr lang="fr-FR" sz="2000" b="1" u="sng" cap="small" spc="114" dirty="0">
                <a:solidFill>
                  <a:srgbClr val="C79940"/>
                </a:solidFill>
                <a:latin typeface="Times New Roman" panose="02020603050405020304" pitchFamily="18" charset="0"/>
                <a:cs typeface="Times New Roman" panose="02020603050405020304" pitchFamily="18" charset="0"/>
              </a:rPr>
              <a:t>20</a:t>
            </a:r>
            <a:r>
              <a:rPr lang="fr-FR" sz="2000" b="1" cap="small" spc="114" dirty="0">
                <a:solidFill>
                  <a:srgbClr val="C79940"/>
                </a:solidFill>
                <a:latin typeface="Times New Roman" panose="02020603050405020304" pitchFamily="18" charset="0"/>
                <a:cs typeface="Times New Roman" panose="02020603050405020304" pitchFamily="18" charset="0"/>
              </a:rPr>
              <a:t> </a:t>
            </a:r>
            <a:endParaRPr lang="fr-FR" sz="2000" b="1" dirty="0">
              <a:solidFill>
                <a:srgbClr val="C79940"/>
              </a:solidFill>
              <a:latin typeface="Times New Roman" panose="02020603050405020304" pitchFamily="18" charset="0"/>
              <a:ea typeface="+mj-ea"/>
              <a:cs typeface="Times New Roman" panose="02020603050405020304" pitchFamily="18" charset="0"/>
            </a:endParaRPr>
          </a:p>
          <a:p>
            <a:endParaRPr lang="fr-FR" sz="1400" b="1" dirty="0">
              <a:solidFill>
                <a:srgbClr val="302E2C"/>
              </a:solidFill>
              <a:latin typeface="Times New Roman"/>
              <a:ea typeface="+mj-ea"/>
              <a:cs typeface="Times New Roman"/>
            </a:endParaRPr>
          </a:p>
          <a:p>
            <a:r>
              <a:rPr lang="fr-FR" sz="1400" b="1" dirty="0"/>
              <a:t>Stratégie commerciale :</a:t>
            </a: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r>
              <a:rPr lang="fr-FR" sz="1400" b="1" dirty="0"/>
              <a:t>Communication : </a:t>
            </a: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r>
              <a:rPr lang="fr-FR" sz="2000" b="1" u="sng" cap="small" spc="114" dirty="0">
                <a:solidFill>
                  <a:srgbClr val="C79940"/>
                </a:solidFill>
                <a:latin typeface="Times New Roman" panose="02020603050405020304" pitchFamily="18" charset="0"/>
                <a:cs typeface="Times New Roman" panose="02020603050405020304" pitchFamily="18" charset="0"/>
              </a:rPr>
              <a:t>2</a:t>
            </a:r>
            <a:r>
              <a:rPr lang="fr-FR" sz="2000" b="1" u="sng" cap="small" spc="555" dirty="0">
                <a:solidFill>
                  <a:srgbClr val="C79940"/>
                </a:solidFill>
                <a:latin typeface="Times New Roman" panose="02020603050405020304" pitchFamily="18" charset="0"/>
                <a:cs typeface="Times New Roman" panose="02020603050405020304" pitchFamily="18" charset="0"/>
              </a:rPr>
              <a:t>0</a:t>
            </a:r>
            <a:r>
              <a:rPr lang="fr-FR" sz="2000" b="1" u="sng" cap="small" spc="114" dirty="0">
                <a:solidFill>
                  <a:srgbClr val="C79940"/>
                </a:solidFill>
                <a:latin typeface="Times New Roman" panose="02020603050405020304" pitchFamily="18" charset="0"/>
                <a:cs typeface="Times New Roman" panose="02020603050405020304" pitchFamily="18" charset="0"/>
              </a:rPr>
              <a:t>21</a:t>
            </a:r>
            <a:endParaRPr lang="fr-FR" sz="2000" b="1" u="sng" dirty="0">
              <a:solidFill>
                <a:srgbClr val="C79940"/>
              </a:solidFill>
              <a:latin typeface="Times New Roman" panose="02020603050405020304" pitchFamily="18" charset="0"/>
              <a:ea typeface="+mj-ea"/>
              <a:cs typeface="Times New Roman" panose="02020603050405020304" pitchFamily="18" charset="0"/>
            </a:endParaRPr>
          </a:p>
          <a:p>
            <a:endParaRPr lang="fr-FR" sz="1400" b="1" dirty="0">
              <a:solidFill>
                <a:srgbClr val="302E2C"/>
              </a:solidFill>
              <a:latin typeface="Times New Roman"/>
              <a:ea typeface="+mj-ea"/>
              <a:cs typeface="Times New Roman"/>
            </a:endParaRPr>
          </a:p>
          <a:p>
            <a:r>
              <a:rPr lang="fr-FR" sz="1400" b="1" dirty="0"/>
              <a:t>Stratégie commerciale :</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r>
              <a:rPr lang="fr-FR" sz="1400" b="1" dirty="0"/>
              <a:t>Communication : </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7058025"/>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Merci de joindre des exemplaires de documents commerciaux ou autres qui illustreraient les initiatives citées.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37991A54-E01F-84B4-CF03-CDF70CEB6138}"/>
              </a:ext>
            </a:extLst>
          </p:cNvPr>
          <p:cNvSpPr txBox="1"/>
          <p:nvPr/>
        </p:nvSpPr>
        <p:spPr>
          <a:xfrm>
            <a:off x="4051300" y="7134225"/>
            <a:ext cx="6515100" cy="307777"/>
          </a:xfrm>
          <a:prstGeom prst="rect">
            <a:avLst/>
          </a:prstGeom>
          <a:noFill/>
        </p:spPr>
        <p:txBody>
          <a:bodyPr wrap="square">
            <a:spAutoFit/>
          </a:bodyPr>
          <a:lstStyle/>
          <a:p>
            <a:pPr algn="r"/>
            <a:r>
              <a:rPr lang="fr-FR" sz="1400" dirty="0">
                <a:solidFill>
                  <a:srgbClr val="C79940"/>
                </a:solidFill>
              </a:rPr>
              <a:t>DOSSIER DE CANDIDATURE | ARTISAN TRANSPORTEUR 2022</a:t>
            </a:r>
          </a:p>
        </p:txBody>
      </p:sp>
    </p:spTree>
    <p:extLst>
      <p:ext uri="{BB962C8B-B14F-4D97-AF65-F5344CB8AC3E}">
        <p14:creationId xmlns:p14="http://schemas.microsoft.com/office/powerpoint/2010/main" val="767406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822</Words>
  <Application>Microsoft Office PowerPoint</Application>
  <PresentationFormat>Personnalisé</PresentationFormat>
  <Paragraphs>228</Paragraphs>
  <Slides>14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14</vt:i4>
      </vt:variant>
    </vt:vector>
  </HeadingPairs>
  <TitlesOfParts>
    <vt:vector size="22" baseType="lpstr">
      <vt:lpstr>Arial</vt:lpstr>
      <vt:lpstr>Calibri</vt:lpstr>
      <vt:lpstr>Tahoma</vt:lpstr>
      <vt:lpstr>Times New Roman</vt:lpstr>
      <vt:lpstr>Trebuchet MS</vt:lpstr>
      <vt:lpstr>Verdana</vt:lpstr>
      <vt:lpstr>Wingdings</vt:lpstr>
      <vt:lpstr>Office Theme</vt:lpstr>
      <vt:lpstr>ARTISAN TRANSPORTEUR Dossier de candidature</vt:lpstr>
      <vt:lpstr>DOSSIER DE CANDIDATURE 2022</vt:lpstr>
      <vt:lpstr>DOSSIER DE CANDIDATURE 2022 POURQUOI CANDIDATER ?</vt:lpstr>
      <vt:lpstr>Fiche d’identité </vt:lpstr>
      <vt:lpstr>Principaux chiffres du dernier exercice</vt:lpstr>
      <vt:lpstr>Principaux chiffres du dernier exercice</vt:lpstr>
      <vt:lpstr>Estimations pour l’exercice 2022 et +</vt:lpstr>
      <vt:lpstr>Développement commercial de l’entreprise  </vt:lpstr>
      <vt:lpstr>Événements marquants de l’entreprise   </vt:lpstr>
      <vt:lpstr>Ressources humaines de l’entreprise   </vt:lpstr>
      <vt:lpstr>Historique de l’entreprise</vt:lpstr>
      <vt:lpstr>Documents complémentaires à nous envoyer  </vt:lpstr>
      <vt:lpstr>Merci !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PME DE L'ANNEE (297 × 210 mm)</dc:title>
  <dc:creator>Aissatou GUERA BARI</dc:creator>
  <cp:keywords>DAFLExu8WXI,BAEuxcJQetY</cp:keywords>
  <cp:lastModifiedBy>GUERABARI Aissatou</cp:lastModifiedBy>
  <cp:revision>8</cp:revision>
  <dcterms:created xsi:type="dcterms:W3CDTF">2022-09-02T12:11:49Z</dcterms:created>
  <dcterms:modified xsi:type="dcterms:W3CDTF">2022-09-07T10:36:43Z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2022-09-02T00:00:00Z</vt:filetime>
  </property>
  <property fmtid="{D5CDD505-2E9C-101B-9397-08002B2CF9AE}" pid="3" name="Creator">
    <vt:lpwstr>Canva</vt:lpwstr>
  </property>
  <property fmtid="{D5CDD505-2E9C-101B-9397-08002B2CF9AE}" pid="4" name="LastSaved">
    <vt:filetime>2022-09-02T00:00:00Z</vt:filetime>
  </property>
</Properties>
</file>